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70" r:id="rId7"/>
    <p:sldId id="291" r:id="rId8"/>
    <p:sldId id="292" r:id="rId9"/>
    <p:sldId id="286" r:id="rId10"/>
    <p:sldId id="271" r:id="rId11"/>
    <p:sldId id="272" r:id="rId12"/>
    <p:sldId id="273" r:id="rId13"/>
    <p:sldId id="316" r:id="rId14"/>
    <p:sldId id="324" r:id="rId15"/>
    <p:sldId id="318" r:id="rId16"/>
    <p:sldId id="302" r:id="rId17"/>
    <p:sldId id="299" r:id="rId18"/>
    <p:sldId id="301" r:id="rId19"/>
    <p:sldId id="317" r:id="rId20"/>
    <p:sldId id="328" r:id="rId21"/>
    <p:sldId id="329" r:id="rId22"/>
    <p:sldId id="289" r:id="rId23"/>
    <p:sldId id="322" r:id="rId24"/>
    <p:sldId id="330" r:id="rId25"/>
    <p:sldId id="327" r:id="rId26"/>
    <p:sldId id="326" r:id="rId27"/>
    <p:sldId id="319" r:id="rId28"/>
    <p:sldId id="297" r:id="rId29"/>
    <p:sldId id="269" r:id="rId3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153D9-FD07-FD49-8365-1BB0BBC8F48E}" v="82" dt="2024-06-13T13:33:26.268"/>
    <p1510:client id="{467D9241-2512-12D0-D1AB-DDB2F908B34C}" v="2" dt="2024-06-13T07:41:58.141"/>
    <p1510:client id="{86197337-C498-4792-9005-5FB4D64241F8}" v="694" dt="2024-06-13T14:46:07.670"/>
    <p1510:client id="{895BC13B-8CF3-4D87-AD40-3BAC36C934F5}" v="12" dt="2024-06-13T07:49:20.829"/>
    <p1510:client id="{C737DF53-9FF4-476B-A671-2C6AE62A7DCA}" v="1022" dt="2024-06-13T19:11:22.143"/>
    <p1510:client id="{F17C386A-DAD8-459E-8E33-298DE325C9E8}" v="1900" dt="2024-06-13T12:02:55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39" d="100"/>
          <a:sy n="39" d="100"/>
        </p:scale>
        <p:origin x="80" y="1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E51B3-3667-467E-9ABC-6C16D503F5E0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34C5D-7550-41D4-95A2-40973DB5C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15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298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4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6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0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85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14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02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215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21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0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4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34C5D-7550-41D4-95A2-40973DB5CB5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">
            <a:extLst>
              <a:ext uri="{FF2B5EF4-FFF2-40B4-BE49-F238E27FC236}">
                <a16:creationId xmlns:a16="http://schemas.microsoft.com/office/drawing/2014/main" id="{810C6E93-17AF-B884-69B8-61BDCA41D6E4}"/>
              </a:ext>
            </a:extLst>
          </p:cNvPr>
          <p:cNvGrpSpPr/>
          <p:nvPr/>
        </p:nvGrpSpPr>
        <p:grpSpPr>
          <a:xfrm>
            <a:off x="-2147483648" y="-2147483648"/>
            <a:ext cx="2147483647" cy="2147483647"/>
            <a:chOff x="-2147483648" y="-2147483648"/>
            <a:chExt cx="2147483647" cy="2147483647"/>
          </a:xfrm>
        </p:grpSpPr>
      </p:grpSp>
      <p:pic>
        <p:nvPicPr>
          <p:cNvPr id="22" name="Picture 3">
            <a:extLst>
              <a:ext uri="{FF2B5EF4-FFF2-40B4-BE49-F238E27FC236}">
                <a16:creationId xmlns:a16="http://schemas.microsoft.com/office/drawing/2014/main" id="{FE49F7FC-5A69-6CEF-0E0B-6E282E8B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7" y="0"/>
            <a:ext cx="18252743" cy="102869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74880F-F460-D3B6-A266-2F44609C7249}"/>
              </a:ext>
            </a:extLst>
          </p:cNvPr>
          <p:cNvSpPr txBox="1"/>
          <p:nvPr/>
        </p:nvSpPr>
        <p:spPr>
          <a:xfrm>
            <a:off x="838200" y="2848781"/>
            <a:ext cx="769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  <a:latin typeface="+mj-lt"/>
              </a:rPr>
              <a:t>프리 웨이트 운동 측정 시스템</a:t>
            </a: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49FFB85E-0B95-BD37-9AF2-FB55AEDCA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4201" y="7866337"/>
            <a:ext cx="64643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1" i="0" u="none" strike="noStrike" cap="none" normalizeH="0" baseline="0">
                <a:ln>
                  <a:noFill/>
                </a:ln>
                <a:effectLst/>
              </a:rPr>
              <a:t>팀 </a:t>
            </a:r>
            <a:r>
              <a:rPr kumimoji="0" lang="ko-KR" altLang="ko-KR" sz="3600" b="1" i="0" u="none" strike="noStrike" cap="none" normalizeH="0" baseline="0" err="1">
                <a:ln>
                  <a:noFill/>
                </a:ln>
                <a:effectLst/>
              </a:rPr>
              <a:t>푸바오</a:t>
            </a:r>
            <a:endParaRPr kumimoji="0" lang="ko-KR" altLang="ko-KR" sz="36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>
                <a:ln>
                  <a:noFill/>
                </a:ln>
                <a:effectLst/>
              </a:rPr>
              <a:t>서정인 </a:t>
            </a:r>
            <a:r>
              <a:rPr lang="ko-KR" altLang="en-US" sz="3600" err="1"/>
              <a:t>권오찬</a:t>
            </a:r>
            <a:r>
              <a:rPr lang="ko-KR" altLang="en-US" sz="3600"/>
              <a:t> 류제현 박성빈</a:t>
            </a:r>
            <a:endParaRPr kumimoji="0" lang="en-US" altLang="ko-KR" sz="3600" b="0" i="0" u="none" strike="noStrike" cap="none" normalizeH="0" baseline="0">
              <a:ln>
                <a:noFill/>
              </a:ln>
              <a:effectLst/>
            </a:endParaRPr>
          </a:p>
        </p:txBody>
      </p:sp>
      <p:cxnSp>
        <p:nvCxnSpPr>
          <p:cNvPr id="25" name="직선 연결선 12">
            <a:extLst>
              <a:ext uri="{FF2B5EF4-FFF2-40B4-BE49-F238E27FC236}">
                <a16:creationId xmlns:a16="http://schemas.microsoft.com/office/drawing/2014/main" id="{7CEAB928-C847-58DD-C43E-3A06FE7A1ABF}"/>
              </a:ext>
            </a:extLst>
          </p:cNvPr>
          <p:cNvCxnSpPr>
            <a:cxnSpLocks/>
          </p:cNvCxnSpPr>
          <p:nvPr/>
        </p:nvCxnSpPr>
        <p:spPr>
          <a:xfrm>
            <a:off x="35257" y="1943100"/>
            <a:ext cx="18252743" cy="47650"/>
          </a:xfrm>
          <a:prstGeom prst="line">
            <a:avLst/>
          </a:prstGeom>
          <a:ln w="50800">
            <a:solidFill>
              <a:srgbClr val="4454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0FA42623-B7E9-7FA4-6165-CB75905C7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984250" y="1697153"/>
            <a:ext cx="6159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>
                <a:solidFill>
                  <a:schemeClr val="bg1"/>
                </a:solidFill>
              </a:rPr>
              <a:t>압력 감지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17600" y="6883400"/>
            <a:ext cx="615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u="none" strike="noStrike">
                <a:solidFill>
                  <a:schemeClr val="bg1"/>
                </a:solidFill>
                <a:effectLst/>
              </a:rPr>
              <a:t>사이드 </a:t>
            </a:r>
            <a:r>
              <a:rPr lang="ko-KR" altLang="en-US" sz="2000" i="0" u="none" strike="noStrike" err="1">
                <a:solidFill>
                  <a:schemeClr val="bg1"/>
                </a:solidFill>
                <a:effectLst/>
              </a:rPr>
              <a:t>레터럴</a:t>
            </a:r>
            <a:r>
              <a:rPr lang="ko-KR" altLang="en-US" sz="2000" i="0" u="none" strike="noStrike">
                <a:solidFill>
                  <a:schemeClr val="bg1"/>
                </a:solidFill>
                <a:effectLst/>
              </a:rPr>
              <a:t> </a:t>
            </a:r>
            <a:r>
              <a:rPr lang="ko-KR" altLang="en-US" sz="2000" i="0" u="none" strike="noStrike" err="1">
                <a:solidFill>
                  <a:schemeClr val="bg1"/>
                </a:solidFill>
                <a:effectLst/>
              </a:rPr>
              <a:t>레이즈</a:t>
            </a:r>
            <a:r>
              <a:rPr lang="en-US" altLang="ko-KR" sz="2000" i="0" u="none" strike="noStrike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000" i="0" u="none" strike="noStrike">
                <a:solidFill>
                  <a:schemeClr val="bg1"/>
                </a:solidFill>
                <a:effectLst/>
              </a:rPr>
              <a:t>암 </a:t>
            </a:r>
            <a:r>
              <a:rPr lang="ko-KR" altLang="en-US" sz="2000" i="0" u="none" strike="noStrike" err="1">
                <a:solidFill>
                  <a:schemeClr val="bg1"/>
                </a:solidFill>
                <a:effectLst/>
              </a:rPr>
              <a:t>컬</a:t>
            </a:r>
            <a:r>
              <a:rPr lang="en-US" altLang="ko-KR" sz="2000" i="0" u="none" strike="noStrike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000" err="1">
                <a:solidFill>
                  <a:schemeClr val="bg1"/>
                </a:solidFill>
              </a:rPr>
              <a:t>데드</a:t>
            </a:r>
            <a:r>
              <a:rPr lang="ko-KR" altLang="en-US" sz="2000">
                <a:solidFill>
                  <a:schemeClr val="bg1"/>
                </a:solidFill>
              </a:rPr>
              <a:t> 리프트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 err="1">
                <a:solidFill>
                  <a:schemeClr val="bg1"/>
                </a:solidFill>
              </a:rPr>
              <a:t>숄더</a:t>
            </a:r>
            <a:r>
              <a:rPr lang="ko-KR" altLang="en-US" sz="2000">
                <a:solidFill>
                  <a:schemeClr val="bg1"/>
                </a:solidFill>
              </a:rPr>
              <a:t> 프레스 등 </a:t>
            </a:r>
            <a:r>
              <a:rPr lang="en-US" altLang="ko-KR" sz="2000">
                <a:solidFill>
                  <a:schemeClr val="bg1"/>
                </a:solidFill>
              </a:rPr>
              <a:t>6</a:t>
            </a:r>
            <a:r>
              <a:rPr lang="ko-KR" altLang="en-US" sz="2000">
                <a:solidFill>
                  <a:schemeClr val="bg1"/>
                </a:solidFill>
              </a:rPr>
              <a:t>종류의 운동으로 테스트를 진행하였다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  <a:endParaRPr lang="ko-KR" altLang="en-US" sz="30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EA3F6-E981-0021-C674-7F1BD03A5EF8}"/>
              </a:ext>
            </a:extLst>
          </p:cNvPr>
          <p:cNvSpPr txBox="1"/>
          <p:nvPr/>
        </p:nvSpPr>
        <p:spPr>
          <a:xfrm>
            <a:off x="1174750" y="3619500"/>
            <a:ext cx="4235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압력감지에 의한 자세 판단</a:t>
            </a:r>
          </a:p>
        </p:txBody>
      </p:sp>
      <p:pic>
        <p:nvPicPr>
          <p:cNvPr id="11" name="그림 10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E1743E-1138-984C-E3DE-B768DE405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29" y="533400"/>
            <a:ext cx="11197670" cy="922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CCC9F8-976A-7671-C14B-48009DACC538}"/>
              </a:ext>
            </a:extLst>
          </p:cNvPr>
          <p:cNvSpPr txBox="1"/>
          <p:nvPr/>
        </p:nvSpPr>
        <p:spPr>
          <a:xfrm>
            <a:off x="7092950" y="1104900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데드리프트</a:t>
            </a:r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FA48EE-8FED-AB12-92CE-2F92EF4344C8}"/>
              </a:ext>
            </a:extLst>
          </p:cNvPr>
          <p:cNvSpPr txBox="1"/>
          <p:nvPr/>
        </p:nvSpPr>
        <p:spPr>
          <a:xfrm>
            <a:off x="7092950" y="2705100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바벨로우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25AC3-4F29-AAA4-28DC-6A25BAEEBBF2}"/>
              </a:ext>
            </a:extLst>
          </p:cNvPr>
          <p:cNvSpPr txBox="1"/>
          <p:nvPr/>
        </p:nvSpPr>
        <p:spPr>
          <a:xfrm>
            <a:off x="7079800" y="3908406"/>
            <a:ext cx="1365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사이드 </a:t>
            </a:r>
            <a:r>
              <a:rPr lang="ko-KR" altLang="en-US" b="1" err="1"/>
              <a:t>레터럴</a:t>
            </a:r>
            <a:r>
              <a:rPr lang="ko-KR" altLang="en-US" b="1"/>
              <a:t> </a:t>
            </a:r>
            <a:r>
              <a:rPr lang="ko-KR" altLang="en-US" b="1" err="1"/>
              <a:t>레이즈</a:t>
            </a:r>
            <a:endParaRPr lang="ko-KR" alt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59AB8E-04E5-925B-5870-34D4392F9BD0}"/>
              </a:ext>
            </a:extLst>
          </p:cNvPr>
          <p:cNvSpPr txBox="1"/>
          <p:nvPr/>
        </p:nvSpPr>
        <p:spPr>
          <a:xfrm>
            <a:off x="7092950" y="5755682"/>
            <a:ext cx="1352100" cy="3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숄더프레스</a:t>
            </a:r>
            <a:endParaRPr lang="ko-KR" alt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7A7419-5430-EA79-F631-95075C758310}"/>
              </a:ext>
            </a:extLst>
          </p:cNvPr>
          <p:cNvSpPr txBox="1"/>
          <p:nvPr/>
        </p:nvSpPr>
        <p:spPr>
          <a:xfrm>
            <a:off x="7092950" y="7277100"/>
            <a:ext cx="1352100" cy="3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스쿼트</a:t>
            </a:r>
            <a:endParaRPr lang="ko-KR" alt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F7DD2E-B420-6B62-C176-D87FB085B489}"/>
              </a:ext>
            </a:extLst>
          </p:cNvPr>
          <p:cNvSpPr txBox="1"/>
          <p:nvPr/>
        </p:nvSpPr>
        <p:spPr>
          <a:xfrm>
            <a:off x="7138870" y="8801100"/>
            <a:ext cx="1243130" cy="3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암 </a:t>
            </a:r>
            <a:r>
              <a:rPr lang="ko-KR" altLang="en-US" b="1" err="1"/>
              <a:t>컬</a:t>
            </a:r>
            <a:endParaRPr lang="ko-KR" altLang="en-US" b="1"/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C2C9D455-214B-B31C-0D16-D07219068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7090329" cy="10287000"/>
          </a:xfrm>
          <a:prstGeom prst="rect">
            <a:avLst/>
          </a:prstGeom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D4DF360F-BD5D-137D-68EB-FBA6DE2DA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0199" y="5597701"/>
            <a:ext cx="1549400" cy="1202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06F0E6-0B23-A41D-A506-57AFC6D40F46}"/>
              </a:ext>
            </a:extLst>
          </p:cNvPr>
          <p:cNvSpPr txBox="1"/>
          <p:nvPr/>
        </p:nvSpPr>
        <p:spPr>
          <a:xfrm>
            <a:off x="933450" y="982186"/>
            <a:ext cx="530405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압력 감지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7E13FD-9D41-1E5A-4D51-6EB143234E4E}"/>
              </a:ext>
            </a:extLst>
          </p:cNvPr>
          <p:cNvSpPr txBox="1"/>
          <p:nvPr/>
        </p:nvSpPr>
        <p:spPr>
          <a:xfrm>
            <a:off x="1174750" y="3619500"/>
            <a:ext cx="4908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압력감지에 의한 자세 판단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C1CEE8-C02D-56FB-BC09-99614A6003D5}"/>
              </a:ext>
            </a:extLst>
          </p:cNvPr>
          <p:cNvSpPr txBox="1"/>
          <p:nvPr/>
        </p:nvSpPr>
        <p:spPr>
          <a:xfrm>
            <a:off x="1117600" y="6883400"/>
            <a:ext cx="53040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i="0" u="none" strike="noStrike" dirty="0">
                <a:solidFill>
                  <a:schemeClr val="bg1"/>
                </a:solidFill>
                <a:effectLst/>
              </a:rPr>
              <a:t>사이드 </a:t>
            </a:r>
            <a:r>
              <a:rPr lang="ko-KR" altLang="en-US" sz="2500" i="0" u="none" strike="noStrike" dirty="0" err="1">
                <a:solidFill>
                  <a:schemeClr val="bg1"/>
                </a:solidFill>
                <a:effectLst/>
              </a:rPr>
              <a:t>레터럴</a:t>
            </a:r>
            <a:r>
              <a:rPr lang="ko-KR" altLang="en-US" sz="250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ko-KR" altLang="en-US" sz="2500" i="0" u="none" strike="noStrike" dirty="0" err="1">
                <a:solidFill>
                  <a:schemeClr val="bg1"/>
                </a:solidFill>
                <a:effectLst/>
              </a:rPr>
              <a:t>레이즈</a:t>
            </a:r>
            <a:r>
              <a:rPr lang="en-US" altLang="ko-KR" sz="250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500" i="0" u="none" strike="noStrike" dirty="0">
                <a:solidFill>
                  <a:schemeClr val="bg1"/>
                </a:solidFill>
                <a:effectLst/>
              </a:rPr>
              <a:t>암 </a:t>
            </a:r>
            <a:r>
              <a:rPr lang="ko-KR" altLang="en-US" sz="2500" i="0" u="none" strike="noStrike" dirty="0" err="1">
                <a:solidFill>
                  <a:schemeClr val="bg1"/>
                </a:solidFill>
                <a:effectLst/>
              </a:rPr>
              <a:t>컬</a:t>
            </a:r>
            <a:r>
              <a:rPr lang="en-US" altLang="ko-KR" sz="250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500" dirty="0" err="1">
                <a:solidFill>
                  <a:schemeClr val="bg1"/>
                </a:solidFill>
              </a:rPr>
              <a:t>데드</a:t>
            </a:r>
            <a:r>
              <a:rPr lang="ko-KR" altLang="en-US" sz="2500" dirty="0">
                <a:solidFill>
                  <a:schemeClr val="bg1"/>
                </a:solidFill>
              </a:rPr>
              <a:t> 리프트</a:t>
            </a:r>
            <a:r>
              <a:rPr lang="en-US" altLang="ko-KR" sz="2500" dirty="0">
                <a:solidFill>
                  <a:schemeClr val="bg1"/>
                </a:solidFill>
              </a:rPr>
              <a:t>, </a:t>
            </a:r>
            <a:r>
              <a:rPr lang="ko-KR" altLang="en-US" sz="2500" dirty="0" err="1">
                <a:solidFill>
                  <a:schemeClr val="bg1"/>
                </a:solidFill>
              </a:rPr>
              <a:t>숄더</a:t>
            </a:r>
            <a:r>
              <a:rPr lang="ko-KR" altLang="en-US" sz="2500" dirty="0">
                <a:solidFill>
                  <a:schemeClr val="bg1"/>
                </a:solidFill>
              </a:rPr>
              <a:t> 프레스 등 자극 부위가 다양하고 자세가 비교적 명확하게 구분되는 </a:t>
            </a:r>
            <a:r>
              <a:rPr lang="en-US" altLang="ko-KR" sz="2500" dirty="0">
                <a:solidFill>
                  <a:schemeClr val="bg1"/>
                </a:solidFill>
              </a:rPr>
              <a:t>6</a:t>
            </a:r>
            <a:r>
              <a:rPr lang="ko-KR" altLang="en-US" sz="2500" dirty="0">
                <a:solidFill>
                  <a:schemeClr val="bg1"/>
                </a:solidFill>
              </a:rPr>
              <a:t>종류의 운동으로 테스트를 진행하였다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612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984250" y="1697153"/>
            <a:ext cx="6159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>
                <a:solidFill>
                  <a:schemeClr val="bg1"/>
                </a:solidFill>
              </a:rPr>
              <a:t>압력 감지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17600" y="6883400"/>
            <a:ext cx="615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u="none" strike="noStrike">
                <a:solidFill>
                  <a:schemeClr val="bg1"/>
                </a:solidFill>
                <a:effectLst/>
              </a:rPr>
              <a:t>정자세로 운동 수행 시 좌우의 </a:t>
            </a:r>
            <a:r>
              <a:rPr lang="ko-KR" altLang="en-US" sz="2000" i="0" u="none" strike="noStrike" err="1">
                <a:solidFill>
                  <a:schemeClr val="bg1"/>
                </a:solidFill>
                <a:effectLst/>
              </a:rPr>
              <a:t>전후족</a:t>
            </a:r>
            <a:r>
              <a:rPr lang="ko-KR" altLang="en-US" sz="2000" i="0" u="none" strike="noStrike">
                <a:solidFill>
                  <a:schemeClr val="bg1"/>
                </a:solidFill>
                <a:effectLst/>
              </a:rPr>
              <a:t> 비율이 비슷한 수치를 보이지만 신체 중심축이 오른쪽으로 돌아간 경우</a:t>
            </a:r>
            <a:r>
              <a:rPr lang="en-US" altLang="ko-KR" sz="2000">
                <a:solidFill>
                  <a:schemeClr val="bg1"/>
                </a:solidFill>
              </a:rPr>
              <a:t> </a:t>
            </a:r>
            <a:r>
              <a:rPr lang="ko-KR" altLang="en-US" sz="2000" i="0" u="none" strike="noStrike">
                <a:solidFill>
                  <a:schemeClr val="bg1"/>
                </a:solidFill>
                <a:effectLst/>
              </a:rPr>
              <a:t>우측 </a:t>
            </a:r>
            <a:r>
              <a:rPr lang="ko-KR" altLang="en-US" sz="2000" i="0" u="none" strike="noStrike" err="1">
                <a:solidFill>
                  <a:schemeClr val="bg1"/>
                </a:solidFill>
                <a:effectLst/>
              </a:rPr>
              <a:t>후족의</a:t>
            </a:r>
            <a:r>
              <a:rPr lang="ko-KR" altLang="en-US" sz="2000" i="0" u="none" strike="noStrike">
                <a:solidFill>
                  <a:schemeClr val="bg1"/>
                </a:solidFill>
                <a:effectLst/>
              </a:rPr>
              <a:t> 압력 비율이 늘어난 것을 확인할 수 있다</a:t>
            </a:r>
            <a:r>
              <a:rPr lang="en-US" altLang="ko-KR" sz="2000" i="0" u="none" strike="noStrike">
                <a:solidFill>
                  <a:schemeClr val="bg1"/>
                </a:solidFill>
                <a:effectLst/>
              </a:rPr>
              <a:t>. </a:t>
            </a:r>
            <a:endParaRPr lang="ko-KR" altLang="en-US" sz="30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EA3F6-E981-0021-C674-7F1BD03A5EF8}"/>
              </a:ext>
            </a:extLst>
          </p:cNvPr>
          <p:cNvSpPr txBox="1"/>
          <p:nvPr/>
        </p:nvSpPr>
        <p:spPr>
          <a:xfrm>
            <a:off x="1174750" y="3619500"/>
            <a:ext cx="4235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압력감지에 의한 자세 판단</a:t>
            </a: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CF79EC3-EF76-8CD5-F318-7A43FE591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44" y="6039506"/>
            <a:ext cx="8191978" cy="4001900"/>
          </a:xfrm>
          <a:prstGeom prst="rect">
            <a:avLst/>
          </a:prstGeom>
        </p:spPr>
      </p:pic>
      <p:pic>
        <p:nvPicPr>
          <p:cNvPr id="5" name="그림 4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F74EBB15-E2BF-498F-6355-A88C5D4B6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0" y="781706"/>
            <a:ext cx="8287833" cy="400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38183-1054-361E-6AD9-A6CBBAB03692}"/>
              </a:ext>
            </a:extLst>
          </p:cNvPr>
          <p:cNvSpPr txBox="1"/>
          <p:nvPr/>
        </p:nvSpPr>
        <p:spPr>
          <a:xfrm>
            <a:off x="8451850" y="25848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정자세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149B0-92DC-AE60-2330-D7DCC0470B27}"/>
              </a:ext>
            </a:extLst>
          </p:cNvPr>
          <p:cNvSpPr txBox="1"/>
          <p:nvPr/>
        </p:nvSpPr>
        <p:spPr>
          <a:xfrm>
            <a:off x="8499844" y="5503395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중심축 우측 회전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93A2550C-5AC0-353B-D774-8D33453EC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8128000" cy="10287000"/>
          </a:xfrm>
          <a:prstGeom prst="rect">
            <a:avLst/>
          </a:prstGeom>
        </p:spPr>
      </p:pic>
      <p:pic>
        <p:nvPicPr>
          <p:cNvPr id="9" name="Picture 26">
            <a:extLst>
              <a:ext uri="{FF2B5EF4-FFF2-40B4-BE49-F238E27FC236}">
                <a16:creationId xmlns:a16="http://schemas.microsoft.com/office/drawing/2014/main" id="{E965C66C-75B1-79DE-0B28-654AA34A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9900" y="5576484"/>
            <a:ext cx="1549400" cy="13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40132E-97AE-2FF9-CB4F-BBB539893CE5}"/>
              </a:ext>
            </a:extLst>
          </p:cNvPr>
          <p:cNvSpPr txBox="1"/>
          <p:nvPr/>
        </p:nvSpPr>
        <p:spPr>
          <a:xfrm>
            <a:off x="933450" y="982186"/>
            <a:ext cx="6159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압력 감지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4E02C-76A2-6E3F-2C9F-DED5F0464422}"/>
              </a:ext>
            </a:extLst>
          </p:cNvPr>
          <p:cNvSpPr txBox="1"/>
          <p:nvPr/>
        </p:nvSpPr>
        <p:spPr>
          <a:xfrm>
            <a:off x="1174750" y="3619500"/>
            <a:ext cx="4732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압력감지에 의한 자세 판단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B3FC0-97E4-FE5A-1307-44CD3287805C}"/>
              </a:ext>
            </a:extLst>
          </p:cNvPr>
          <p:cNvSpPr txBox="1"/>
          <p:nvPr/>
        </p:nvSpPr>
        <p:spPr>
          <a:xfrm>
            <a:off x="1117600" y="6883400"/>
            <a:ext cx="6464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정자세로 운동 수행 시 좌우의 </a:t>
            </a:r>
            <a:r>
              <a:rPr lang="ko-KR" altLang="en-US" sz="2500" i="0" u="none" strike="noStrike" err="1">
                <a:solidFill>
                  <a:schemeClr val="bg1"/>
                </a:solidFill>
                <a:effectLst/>
              </a:rPr>
              <a:t>전후족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 비율이 비슷한 수치를 보이지만 신체 중심축이 오른쪽으로 돌아간 경우</a:t>
            </a:r>
            <a:r>
              <a:rPr lang="en-US" altLang="ko-KR" sz="2500">
                <a:solidFill>
                  <a:schemeClr val="bg1"/>
                </a:solidFill>
              </a:rPr>
              <a:t> 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우측 </a:t>
            </a:r>
            <a:r>
              <a:rPr lang="ko-KR" altLang="en-US" sz="2500" i="0" u="none" strike="noStrike" err="1">
                <a:solidFill>
                  <a:schemeClr val="bg1"/>
                </a:solidFill>
                <a:effectLst/>
              </a:rPr>
              <a:t>후족의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 압력 비율이 늘어난 것을 확인할 수 있다</a:t>
            </a:r>
            <a:r>
              <a:rPr lang="en-US" altLang="ko-KR" sz="2500" i="0" u="none" strike="noStrike">
                <a:solidFill>
                  <a:schemeClr val="bg1"/>
                </a:solidFill>
                <a:effectLst/>
              </a:rPr>
              <a:t>. </a:t>
            </a:r>
            <a:endParaRPr lang="ko-KR" altLang="en-US" sz="25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2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2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933450" y="982186"/>
            <a:ext cx="6159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자세 측정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161459-64E0-4F45-C9C8-AD250F55DD1A}"/>
              </a:ext>
            </a:extLst>
          </p:cNvPr>
          <p:cNvSpPr txBox="1"/>
          <p:nvPr/>
        </p:nvSpPr>
        <p:spPr>
          <a:xfrm>
            <a:off x="1174750" y="3619500"/>
            <a:ext cx="4235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각도 측정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17600" y="6883400"/>
            <a:ext cx="65659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>
                <a:solidFill>
                  <a:schemeClr val="bg1"/>
                </a:solidFill>
                <a:latin typeface="+mn-ea"/>
              </a:rPr>
              <a:t>세 점을 이용하여 두 벡터 간의 각도를 계산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>
                <a:solidFill>
                  <a:schemeClr val="bg1"/>
                </a:solidFill>
                <a:latin typeface="+mn-ea"/>
              </a:rPr>
              <a:t>각도 계산을 통해 사용자의 어깨와 엉덩이의 각도를 측정하여 자세 분석에 활용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9F47C-6C5B-26CC-766D-22261273F5AC}"/>
              </a:ext>
            </a:extLst>
          </p:cNvPr>
          <p:cNvSpPr txBox="1"/>
          <p:nvPr/>
        </p:nvSpPr>
        <p:spPr>
          <a:xfrm>
            <a:off x="8839200" y="313156"/>
            <a:ext cx="909905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자세 각도계산시에 세 점을</a:t>
            </a: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>
                <a:latin typeface="Calibri"/>
                <a:ea typeface="맑은 고딕" panose="020B0503020000020004" pitchFamily="50" charset="-127"/>
              </a:rPr>
              <a:t>(right shoulder, shoulder</a:t>
            </a:r>
            <a:r>
              <a:rPr lang="ko-KR" altLang="en-US" sz="2400" b="1">
                <a:latin typeface="Calibri"/>
                <a:ea typeface="맑은 고딕" panose="020B0503020000020004" pitchFamily="50" charset="-127"/>
              </a:rPr>
              <a:t> </a:t>
            </a:r>
            <a:r>
              <a:rPr lang="en-US" altLang="ko-KR" sz="2400" b="1">
                <a:latin typeface="Calibri"/>
                <a:ea typeface="맑은 고딕" panose="020B0503020000020004" pitchFamily="50" charset="-127"/>
              </a:rPr>
              <a:t>center, nose) </a:t>
            </a: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로 설정하고</a:t>
            </a: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트레이너분과 테스트 했을 때</a:t>
            </a: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고개를 돌렸을 때 잘못된 값이 나오는 것을 알고</a:t>
            </a: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중간점에 해당하는 </a:t>
            </a:r>
            <a:r>
              <a:rPr lang="en-US" altLang="ko-KR" sz="2400">
                <a:latin typeface="Calibri"/>
                <a:ea typeface="맑은 고딕" panose="020B0503020000020004" pitchFamily="50" charset="-127"/>
              </a:rPr>
              <a:t>center</a:t>
            </a: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 좌표의 </a:t>
            </a:r>
            <a:r>
              <a:rPr lang="en-US" altLang="ko-KR" sz="2400">
                <a:latin typeface="Calibri"/>
                <a:ea typeface="맑은 고딕" panose="020B0503020000020004" pitchFamily="50" charset="-127"/>
              </a:rPr>
              <a:t>x</a:t>
            </a: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값을 조정</a:t>
            </a: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latin typeface="Calibri"/>
                <a:ea typeface="맑은 고딕" panose="020B0503020000020004" pitchFamily="50" charset="-127"/>
              </a:rPr>
              <a:t>nose</a:t>
            </a: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에서 수직으로 내려와 어깨선과 만나는 위치를 </a:t>
            </a:r>
            <a:r>
              <a:rPr lang="en-US" altLang="ko-KR" sz="2400">
                <a:latin typeface="Calibri"/>
                <a:ea typeface="맑은 고딕" panose="020B0503020000020004" pitchFamily="50" charset="-127"/>
              </a:rPr>
              <a:t>nose’</a:t>
            </a: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라 하고 그것을 이용하여 각도를 측정했을</a:t>
            </a:r>
            <a:r>
              <a:rPr kumimoji="0" lang="ko-KR" altLang="en-US" sz="2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때</a:t>
            </a:r>
            <a:endParaRPr kumimoji="0" lang="en-US" altLang="ko-KR" sz="24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고개를 돌려도 어깨 높이에 따른 각도를 정확하게 </a:t>
            </a: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구할 수 있었다</a:t>
            </a: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각도계산에 사용되는 좌표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(right shoulder,  </a:t>
            </a:r>
            <a:r>
              <a:rPr lang="en-US" altLang="ko-KR" sz="2400" b="1">
                <a:latin typeface="Calibri"/>
                <a:ea typeface="맑은 고딕" panose="020B0503020000020004" pitchFamily="50" charset="-127"/>
              </a:rPr>
              <a:t>nose’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nose)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각도가 </a:t>
            </a:r>
            <a:r>
              <a:rPr lang="en-US" altLang="ko-KR" sz="2400">
                <a:latin typeface="Calibri"/>
                <a:ea typeface="맑은 고딕" panose="020B0503020000020004" pitchFamily="50" charset="-127"/>
              </a:rPr>
              <a:t>90</a:t>
            </a: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도 보다 조금이라도 큼     </a:t>
            </a:r>
            <a:r>
              <a:rPr lang="en-US" altLang="ko-KR" sz="2400">
                <a:latin typeface="Calibri"/>
                <a:ea typeface="맑은 고딕" panose="020B0503020000020004" pitchFamily="50" charset="-127"/>
              </a:rPr>
              <a:t>-&gt; </a:t>
            </a: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어깨가 내려가 있음</a:t>
            </a: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각도가 </a:t>
            </a:r>
            <a:r>
              <a:rPr lang="en-US" altLang="ko-KR" sz="2400">
                <a:latin typeface="Calibri"/>
                <a:ea typeface="맑은 고딕" panose="020B0503020000020004" pitchFamily="50" charset="-127"/>
              </a:rPr>
              <a:t>90</a:t>
            </a: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도 보다 조금이라도 작음 </a:t>
            </a:r>
            <a:r>
              <a:rPr lang="en-US" altLang="ko-KR" sz="2400">
                <a:latin typeface="Calibri"/>
                <a:ea typeface="맑은 고딕" panose="020B0503020000020004" pitchFamily="50" charset="-127"/>
              </a:rPr>
              <a:t>-&gt; </a:t>
            </a: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어깨가 올라가 있음</a:t>
            </a: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양쪽 어깨가 동시에 </a:t>
            </a:r>
            <a:r>
              <a:rPr lang="en-US" altLang="ko-KR" sz="2400">
                <a:latin typeface="Calibri"/>
                <a:ea typeface="맑은 고딕" panose="020B0503020000020004" pitchFamily="50" charset="-127"/>
              </a:rPr>
              <a:t>90</a:t>
            </a:r>
            <a:r>
              <a:rPr lang="ko-KR" altLang="en-US" sz="2400">
                <a:latin typeface="Calibri"/>
                <a:ea typeface="맑은 고딕" panose="020B0503020000020004" pitchFamily="50" charset="-127"/>
              </a:rPr>
              <a:t>도라면 이상적인 자세</a:t>
            </a: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endParaRPr lang="en-US" altLang="ko-KR" sz="2500"/>
          </a:p>
          <a:p>
            <a:endParaRPr lang="en-US" altLang="ko-KR" sz="2500" b="1"/>
          </a:p>
          <a:p>
            <a:endParaRPr lang="ko-KR" altLang="en-US" sz="25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626273-1DB6-FDB3-DDE6-8D18A2524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538" y="6507636"/>
            <a:ext cx="2322618" cy="32383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8999E1-509B-9A07-6B1E-659B73CBD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0713" y="6507636"/>
            <a:ext cx="2318877" cy="3199928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C9998F6D-EE4B-6675-8D1A-A77DFD9F2B83}"/>
              </a:ext>
            </a:extLst>
          </p:cNvPr>
          <p:cNvSpPr/>
          <p:nvPr/>
        </p:nvSpPr>
        <p:spPr>
          <a:xfrm rot="16200000">
            <a:off x="12815571" y="7429843"/>
            <a:ext cx="342614" cy="1243728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/>
          </a:p>
        </p:txBody>
      </p:sp>
      <p:pic>
        <p:nvPicPr>
          <p:cNvPr id="5" name="그림 4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A56715D7-7B75-DB0A-4A97-BFD7F24340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5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933450" y="982186"/>
            <a:ext cx="6159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자세 측정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161459-64E0-4F45-C9C8-AD250F55DD1A}"/>
              </a:ext>
            </a:extLst>
          </p:cNvPr>
          <p:cNvSpPr txBox="1"/>
          <p:nvPr/>
        </p:nvSpPr>
        <p:spPr>
          <a:xfrm>
            <a:off x="1174750" y="3619500"/>
            <a:ext cx="4235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각도 측정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AABCC6-90F9-AFAB-CCF7-6944E5F6C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547" y="982186"/>
            <a:ext cx="2549300" cy="35543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C04335-AC02-283C-353A-B756E4F8E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280" y="556955"/>
            <a:ext cx="5586121" cy="42115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9B0780-8F79-D048-34E7-EE8FC904C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547" y="6254579"/>
            <a:ext cx="2549300" cy="351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1647A2-955C-DF56-9AED-A4FDDE9E1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4021" y="6044317"/>
            <a:ext cx="5572380" cy="41450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30513A-2496-0DB5-6034-190F5D440001}"/>
              </a:ext>
            </a:extLst>
          </p:cNvPr>
          <p:cNvSpPr txBox="1"/>
          <p:nvPr/>
        </p:nvSpPr>
        <p:spPr>
          <a:xfrm>
            <a:off x="11277600" y="97615"/>
            <a:ext cx="56388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/>
              <a:t>양 어깨좌표의 중간 값으로 설정한 경우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03B889-DC60-03CE-A1BA-F574B4D19672}"/>
              </a:ext>
            </a:extLst>
          </p:cNvPr>
          <p:cNvSpPr txBox="1"/>
          <p:nvPr/>
        </p:nvSpPr>
        <p:spPr>
          <a:xfrm>
            <a:off x="11263423" y="5518520"/>
            <a:ext cx="62096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/>
              <a:t>코와 어깨선이 만나는 곳으로 설정한 경우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FD0E2B-C1EF-AB7A-1B8C-ADB44399060C}"/>
              </a:ext>
            </a:extLst>
          </p:cNvPr>
          <p:cNvSpPr txBox="1"/>
          <p:nvPr/>
        </p:nvSpPr>
        <p:spPr>
          <a:xfrm>
            <a:off x="1117600" y="6883400"/>
            <a:ext cx="65405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>
                <a:solidFill>
                  <a:schemeClr val="bg1"/>
                </a:solidFill>
                <a:latin typeface="+mn-ea"/>
              </a:rPr>
              <a:t>세 점을 이용하여 두 벡터 간의 각도를 계산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>
                <a:solidFill>
                  <a:schemeClr val="bg1"/>
                </a:solidFill>
                <a:latin typeface="+mn-ea"/>
              </a:rPr>
              <a:t>각도 계산을 통해 사용자의 어깨와 엉덩이의 각도를 측정하여 자세 분석에 활용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41C7691-6997-A200-342E-7415AA3B006C}"/>
              </a:ext>
            </a:extLst>
          </p:cNvPr>
          <p:cNvSpPr/>
          <p:nvPr/>
        </p:nvSpPr>
        <p:spPr>
          <a:xfrm>
            <a:off x="9537640" y="5042731"/>
            <a:ext cx="479113" cy="705671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3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933450" y="982186"/>
            <a:ext cx="6159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자세 측정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161459-64E0-4F45-C9C8-AD250F55DD1A}"/>
              </a:ext>
            </a:extLst>
          </p:cNvPr>
          <p:cNvSpPr txBox="1"/>
          <p:nvPr/>
        </p:nvSpPr>
        <p:spPr>
          <a:xfrm>
            <a:off x="1174750" y="3619500"/>
            <a:ext cx="218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프레임 보정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868B5B-08D0-DC10-54B9-C47DAD60F8BC}"/>
              </a:ext>
            </a:extLst>
          </p:cNvPr>
          <p:cNvSpPr txBox="1"/>
          <p:nvPr/>
        </p:nvSpPr>
        <p:spPr>
          <a:xfrm>
            <a:off x="8128000" y="908121"/>
            <a:ext cx="9171992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endParaRPr lang="en-US" altLang="ko-KR" sz="2500" b="1">
              <a:solidFill>
                <a:srgbClr val="000000"/>
              </a:solidFill>
            </a:endParaRPr>
          </a:p>
          <a:p>
            <a:pPr lvl="1"/>
            <a:r>
              <a:rPr lang="ko-KR" altLang="en-US" sz="2500" b="1">
                <a:solidFill>
                  <a:srgbClr val="000000"/>
                </a:solidFill>
              </a:rPr>
              <a:t>프레임 </a:t>
            </a:r>
            <a:r>
              <a:rPr lang="ko-KR" altLang="en-US" sz="2500" b="1" i="0" u="none" strike="noStrike">
                <a:solidFill>
                  <a:srgbClr val="000000"/>
                </a:solidFill>
                <a:effectLst/>
              </a:rPr>
              <a:t>보간</a:t>
            </a:r>
            <a:r>
              <a:rPr lang="en-US" altLang="ko-KR" sz="2500" b="1" i="0" u="none" strike="noStrike">
                <a:solidFill>
                  <a:srgbClr val="000000"/>
                </a:solidFill>
                <a:effectLst/>
              </a:rPr>
              <a:t>(</a:t>
            </a:r>
            <a:r>
              <a:rPr lang="en" altLang="ko-KR" sz="2500" b="1" i="0" u="none" strike="noStrike">
                <a:solidFill>
                  <a:srgbClr val="000000"/>
                </a:solidFill>
                <a:effectLst/>
              </a:rPr>
              <a:t>interpolation)</a:t>
            </a:r>
            <a:r>
              <a:rPr lang="en" altLang="ko-KR" sz="2500" b="0" i="0" u="none" strike="noStrike">
                <a:solidFill>
                  <a:srgbClr val="000000"/>
                </a:solidFill>
                <a:effectLst/>
              </a:rPr>
              <a:t>:</a:t>
            </a:r>
            <a:br>
              <a:rPr lang="en" altLang="ko-KR" sz="2500" b="0" i="0" u="none" strike="noStrike">
                <a:solidFill>
                  <a:srgbClr val="000000"/>
                </a:solidFill>
                <a:effectLst/>
              </a:rPr>
            </a:br>
            <a:endParaRPr lang="en" altLang="ko-KR" sz="2500">
              <a:solidFill>
                <a:srgbClr val="000000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ko-KR" altLang="en-US" sz="2500" b="0" i="0" u="none" strike="noStrike">
                <a:solidFill>
                  <a:srgbClr val="000000"/>
                </a:solidFill>
                <a:effectLst/>
              </a:rPr>
              <a:t>현재 프레임의 랜드마크와 이전 프레임의 랜드마크를 사용하여 위치의 평균으로</a:t>
            </a:r>
            <a:br>
              <a:rPr lang="en-US" altLang="ko-KR" sz="2500" b="0" i="0" u="none" strike="noStrike">
                <a:solidFill>
                  <a:srgbClr val="000000"/>
                </a:solidFill>
                <a:effectLst/>
              </a:rPr>
            </a:br>
            <a:r>
              <a:rPr lang="ko-KR" altLang="en-US" sz="2500" b="0" i="0" u="none" strike="noStrike">
                <a:solidFill>
                  <a:srgbClr val="000000"/>
                </a:solidFill>
                <a:effectLst/>
              </a:rPr>
              <a:t>중간 지점</a:t>
            </a:r>
            <a:r>
              <a:rPr lang="en-US" altLang="ko-KR" sz="2500" b="0" i="0" u="none" strike="noStrike">
                <a:solidFill>
                  <a:srgbClr val="000000"/>
                </a:solidFill>
                <a:effectLst/>
              </a:rPr>
              <a:t>(</a:t>
            </a:r>
            <a:r>
              <a:rPr lang="en" altLang="ko-KR" sz="2500" b="0" i="0" u="none" strike="noStrike">
                <a:solidFill>
                  <a:srgbClr val="000000"/>
                </a:solidFill>
                <a:effectLst/>
              </a:rPr>
              <a:t>interpolated landmarks)</a:t>
            </a:r>
            <a:r>
              <a:rPr lang="ko-KR" altLang="en-US" sz="2500" b="0" i="0" u="none" strike="noStrike">
                <a:solidFill>
                  <a:srgbClr val="000000"/>
                </a:solidFill>
                <a:effectLst/>
              </a:rPr>
              <a:t>을 계산</a:t>
            </a:r>
            <a:r>
              <a:rPr lang="en-US" altLang="ko-KR" sz="2500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pPr marL="800100" lvl="1" indent="-342900">
              <a:buFontTx/>
              <a:buChar char="-"/>
            </a:pPr>
            <a:endParaRPr lang="en-US" altLang="ko-KR" sz="2500">
              <a:solidFill>
                <a:srgbClr val="000000"/>
              </a:solidFill>
            </a:endParaRPr>
          </a:p>
          <a:p>
            <a:pPr marL="800100" lvl="1" indent="-342900">
              <a:buFontTx/>
              <a:buChar char="-"/>
            </a:pPr>
            <a:endParaRPr lang="en-US" altLang="ko-KR" sz="2500" b="0" i="0" u="none" strike="noStrike">
              <a:solidFill>
                <a:srgbClr val="000000"/>
              </a:solidFill>
              <a:effectLst/>
            </a:endParaRPr>
          </a:p>
          <a:p>
            <a:pPr marL="800100" lvl="1" indent="-342900">
              <a:buFontTx/>
              <a:buChar char="-"/>
            </a:pPr>
            <a:endParaRPr lang="en-US" altLang="ko-KR" sz="2500">
              <a:solidFill>
                <a:srgbClr val="000000"/>
              </a:solidFill>
            </a:endParaRPr>
          </a:p>
          <a:p>
            <a:pPr marL="800100" lvl="1" indent="-342900">
              <a:buFontTx/>
              <a:buChar char="-"/>
            </a:pPr>
            <a:endParaRPr lang="en-US" altLang="ko-KR" sz="2500" b="0" i="0" u="none" strike="noStrike">
              <a:solidFill>
                <a:srgbClr val="000000"/>
              </a:solidFill>
              <a:effectLst/>
            </a:endParaRPr>
          </a:p>
          <a:p>
            <a:pPr marL="800100" lvl="1" indent="-342900">
              <a:buFontTx/>
              <a:buChar char="-"/>
            </a:pPr>
            <a:endParaRPr lang="en-US" altLang="ko-KR" sz="2500">
              <a:solidFill>
                <a:srgbClr val="000000"/>
              </a:solidFill>
            </a:endParaRPr>
          </a:p>
          <a:p>
            <a:pPr marL="800100" lvl="1" indent="-342900">
              <a:buFontTx/>
              <a:buChar char="-"/>
            </a:pPr>
            <a:endParaRPr lang="en-US" altLang="ko-KR" sz="2500" b="0" i="0" u="none" strike="noStrike">
              <a:solidFill>
                <a:srgbClr val="000000"/>
              </a:solidFill>
              <a:effectLst/>
            </a:endParaRPr>
          </a:p>
          <a:p>
            <a:pPr marL="800100" lvl="1" indent="-342900">
              <a:buFontTx/>
              <a:buChar char="-"/>
            </a:pPr>
            <a:endParaRPr lang="en-US" altLang="ko-KR" sz="2500">
              <a:solidFill>
                <a:srgbClr val="000000"/>
              </a:solidFill>
            </a:endParaRPr>
          </a:p>
          <a:p>
            <a:pPr lvl="1"/>
            <a:endParaRPr lang="en-US" altLang="ko-KR" sz="2500" b="0" i="0" u="none" strike="noStrike">
              <a:solidFill>
                <a:srgbClr val="000000"/>
              </a:solidFill>
              <a:effectLst/>
            </a:endParaRPr>
          </a:p>
          <a:p>
            <a:pPr lvl="1"/>
            <a:r>
              <a:rPr lang="ko-KR" altLang="en-US" sz="2500" b="1" i="0" u="none" strike="noStrike">
                <a:solidFill>
                  <a:srgbClr val="000000"/>
                </a:solidFill>
                <a:effectLst/>
              </a:rPr>
              <a:t>포즈 일관성 유지</a:t>
            </a:r>
            <a:r>
              <a:rPr lang="en-US" altLang="ko-KR" sz="2500" b="0" i="0" u="none" strike="noStrike">
                <a:solidFill>
                  <a:srgbClr val="000000"/>
                </a:solidFill>
                <a:effectLst/>
              </a:rPr>
              <a:t>:</a:t>
            </a:r>
            <a:br>
              <a:rPr lang="en-US" altLang="ko-KR" sz="2500" b="0" i="0" u="none" strike="noStrike">
                <a:solidFill>
                  <a:srgbClr val="000000"/>
                </a:solidFill>
                <a:effectLst/>
              </a:rPr>
            </a:br>
            <a:endParaRPr lang="en-US" altLang="ko-KR" sz="2500" b="0" i="0" u="none" strike="noStrike">
              <a:solidFill>
                <a:srgbClr val="000000"/>
              </a:solidFill>
              <a:effectLst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500" b="0" i="0" u="none" strike="noStrike">
                <a:solidFill>
                  <a:srgbClr val="000000"/>
                </a:solidFill>
                <a:effectLst/>
              </a:rPr>
              <a:t>랜드마크 </a:t>
            </a:r>
            <a:r>
              <a:rPr lang="ko-KR" altLang="en-US" sz="2500" b="0" i="0" u="none" strike="noStrike" err="1">
                <a:solidFill>
                  <a:srgbClr val="000000"/>
                </a:solidFill>
                <a:effectLst/>
              </a:rPr>
              <a:t>보간을</a:t>
            </a:r>
            <a:r>
              <a:rPr lang="ko-KR" altLang="en-US" sz="2500" b="0" i="0" u="none" strike="noStrike">
                <a:solidFill>
                  <a:srgbClr val="000000"/>
                </a:solidFill>
                <a:effectLst/>
              </a:rPr>
              <a:t> 통해 각 프레임에서 포즈의 급격한 변화 완화</a:t>
            </a:r>
            <a:r>
              <a:rPr lang="en-US" altLang="ko-KR" sz="2500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pPr marL="800100" lvl="1" indent="-342900">
              <a:buFontTx/>
              <a:buChar char="-"/>
            </a:pPr>
            <a:r>
              <a:rPr lang="ko-KR" altLang="en-US" sz="2500" b="0" i="0" u="none" strike="noStrike">
                <a:solidFill>
                  <a:srgbClr val="000000"/>
                </a:solidFill>
                <a:effectLst/>
              </a:rPr>
              <a:t>이는 랜드마크가 갑작스럽게 튀는 것을 방지하고</a:t>
            </a:r>
            <a:r>
              <a:rPr lang="en-US" altLang="ko-KR" sz="2500" b="0" i="0" u="none" strike="noStrike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2500" b="0" i="0" u="none" strike="noStrike">
                <a:solidFill>
                  <a:srgbClr val="000000"/>
                </a:solidFill>
                <a:effectLst/>
              </a:rPr>
              <a:t>포즈의 이동이 더 부드럽게 보이도록 해준다</a:t>
            </a:r>
            <a:r>
              <a:rPr lang="en-US" altLang="ko-KR" sz="2500" b="0" i="0" u="none" strike="noStrike">
                <a:solidFill>
                  <a:srgbClr val="000000"/>
                </a:solidFill>
                <a:effectLst/>
              </a:rPr>
              <a:t>.</a:t>
            </a:r>
          </a:p>
        </p:txBody>
      </p:sp>
      <p:pic>
        <p:nvPicPr>
          <p:cNvPr id="37" name="그림 3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99A49DC-78B4-E225-13F0-F9A6E8FAD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543300"/>
            <a:ext cx="7777397" cy="18773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17600" y="6883400"/>
            <a:ext cx="5975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랜드마크의 보간</a:t>
            </a:r>
            <a:r>
              <a:rPr lang="en-US" altLang="ko-KR" sz="2500" i="0" u="none" strike="noStrike">
                <a:solidFill>
                  <a:schemeClr val="bg1"/>
                </a:solidFill>
                <a:effectLst/>
              </a:rPr>
              <a:t>(</a:t>
            </a:r>
            <a:r>
              <a:rPr lang="en" altLang="ko-KR" sz="2500" i="0" u="none" strike="noStrike">
                <a:solidFill>
                  <a:schemeClr val="bg1"/>
                </a:solidFill>
                <a:effectLst/>
              </a:rPr>
              <a:t>interpolation)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을 통해</a:t>
            </a:r>
            <a:r>
              <a:rPr lang="ko-KR" altLang="en-US" sz="2500">
                <a:solidFill>
                  <a:schemeClr val="bg1"/>
                </a:solidFill>
              </a:rPr>
              <a:t> 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프레임 간의 이동을 부드럽게 하고</a:t>
            </a:r>
            <a:r>
              <a:rPr lang="en-US" altLang="ko-KR" sz="2500" i="0" u="none" strike="noStrike">
                <a:solidFill>
                  <a:schemeClr val="bg1"/>
                </a:solidFill>
                <a:effectLst/>
              </a:rPr>
              <a:t>,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 포즈 감지의 일관성을 </a:t>
            </a:r>
            <a:r>
              <a:rPr lang="ko-KR" altLang="en-US" sz="2500">
                <a:solidFill>
                  <a:schemeClr val="bg1"/>
                </a:solidFill>
              </a:rPr>
              <a:t>통해 분석의 신뢰성을 높였다</a:t>
            </a:r>
            <a:r>
              <a:rPr lang="en-US" altLang="ko-KR" sz="2500">
                <a:solidFill>
                  <a:schemeClr val="bg1"/>
                </a:solidFill>
              </a:rPr>
              <a:t>.</a:t>
            </a:r>
          </a:p>
          <a:p>
            <a:endParaRPr lang="ko-KR" altLang="en-US" sz="3000" b="1">
              <a:solidFill>
                <a:schemeClr val="bg1"/>
              </a:solidFill>
            </a:endParaRPr>
          </a:p>
        </p:txBody>
      </p:sp>
      <p:pic>
        <p:nvPicPr>
          <p:cNvPr id="3" name="그림 2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7683A405-36CC-E9FA-2D0C-3623353079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1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933450" y="982186"/>
            <a:ext cx="6159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자세 측정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161459-64E0-4F45-C9C8-AD250F55DD1A}"/>
              </a:ext>
            </a:extLst>
          </p:cNvPr>
          <p:cNvSpPr txBox="1"/>
          <p:nvPr/>
        </p:nvSpPr>
        <p:spPr>
          <a:xfrm>
            <a:off x="1174750" y="3619500"/>
            <a:ext cx="218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프레임 보정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17600" y="6883400"/>
            <a:ext cx="58356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랜드마크의 보간</a:t>
            </a:r>
            <a:r>
              <a:rPr lang="en-US" altLang="ko-KR" sz="2500" i="0" u="none" strike="noStrike">
                <a:solidFill>
                  <a:schemeClr val="bg1"/>
                </a:solidFill>
                <a:effectLst/>
              </a:rPr>
              <a:t>(</a:t>
            </a:r>
            <a:r>
              <a:rPr lang="en" altLang="ko-KR" sz="2500" i="0" u="none" strike="noStrike">
                <a:solidFill>
                  <a:schemeClr val="bg1"/>
                </a:solidFill>
                <a:effectLst/>
              </a:rPr>
              <a:t>interpolation)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을 통해</a:t>
            </a:r>
            <a:r>
              <a:rPr lang="ko-KR" altLang="en-US" sz="2500">
                <a:solidFill>
                  <a:schemeClr val="bg1"/>
                </a:solidFill>
              </a:rPr>
              <a:t> 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프레임 간의 이동을 부드럽게 하고</a:t>
            </a:r>
            <a:r>
              <a:rPr lang="en-US" altLang="ko-KR" sz="2500" i="0" u="none" strike="noStrike">
                <a:solidFill>
                  <a:schemeClr val="bg1"/>
                </a:solidFill>
                <a:effectLst/>
              </a:rPr>
              <a:t>,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 포즈 감지의 일관성을 </a:t>
            </a:r>
            <a:r>
              <a:rPr lang="ko-KR" altLang="en-US" sz="2500">
                <a:solidFill>
                  <a:schemeClr val="bg1"/>
                </a:solidFill>
              </a:rPr>
              <a:t>통해 분석의 신뢰성을 높였다</a:t>
            </a:r>
            <a:r>
              <a:rPr lang="en-US" altLang="ko-KR" sz="2500">
                <a:solidFill>
                  <a:schemeClr val="bg1"/>
                </a:solidFill>
              </a:rPr>
              <a:t>.</a:t>
            </a:r>
          </a:p>
          <a:p>
            <a:endParaRPr lang="ko-KR" altLang="en-US" sz="30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CDD88-660F-B338-7A95-20937EBA702F}"/>
              </a:ext>
            </a:extLst>
          </p:cNvPr>
          <p:cNvSpPr txBox="1"/>
          <p:nvPr/>
        </p:nvSpPr>
        <p:spPr>
          <a:xfrm>
            <a:off x="9236224" y="1012964"/>
            <a:ext cx="3276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rPr>
              <a:t>보정 전 영상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1E96C-EDA7-9296-C8C7-3F122D92E2D7}"/>
              </a:ext>
            </a:extLst>
          </p:cNvPr>
          <p:cNvSpPr txBox="1"/>
          <p:nvPr/>
        </p:nvSpPr>
        <p:spPr>
          <a:xfrm>
            <a:off x="14265019" y="1012964"/>
            <a:ext cx="3151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rPr>
              <a:t>보정 후 영상</a:t>
            </a:r>
          </a:p>
        </p:txBody>
      </p:sp>
    </p:spTree>
    <p:extLst>
      <p:ext uri="{BB962C8B-B14F-4D97-AF65-F5344CB8AC3E}">
        <p14:creationId xmlns:p14="http://schemas.microsoft.com/office/powerpoint/2010/main" val="82779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2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933450" y="982186"/>
            <a:ext cx="6159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작동 과정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17600" y="6883400"/>
            <a:ext cx="6159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>
                <a:solidFill>
                  <a:schemeClr val="bg1"/>
                </a:solidFill>
                <a:latin typeface="+mn-ea"/>
              </a:rPr>
              <a:t>웹페이지를 통해 사용자의 압력 분포와 자세 분석한 데이터를 제공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062F2-3F8B-FA1F-9479-411AB056444B}"/>
              </a:ext>
            </a:extLst>
          </p:cNvPr>
          <p:cNvSpPr txBox="1"/>
          <p:nvPr/>
        </p:nvSpPr>
        <p:spPr>
          <a:xfrm>
            <a:off x="8597900" y="1954774"/>
            <a:ext cx="9171992" cy="6377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l">
              <a:lnSpc>
                <a:spcPct val="150000"/>
              </a:lnSpc>
              <a:buAutoNum type="arabicPeriod"/>
            </a:pPr>
            <a:r>
              <a:rPr lang="ko-KR" altLang="en-US" sz="2500">
                <a:solidFill>
                  <a:srgbClr val="000000"/>
                </a:solidFill>
              </a:rPr>
              <a:t>자세 측정을 하려는</a:t>
            </a:r>
            <a:r>
              <a:rPr lang="ko-KR" altLang="en-US" sz="2500" i="0" u="none" strike="noStrike">
                <a:solidFill>
                  <a:srgbClr val="000000"/>
                </a:solidFill>
                <a:effectLst/>
              </a:rPr>
              <a:t> 운동과</a:t>
            </a:r>
            <a:r>
              <a:rPr lang="ko-KR" altLang="en-US" sz="2500">
                <a:solidFill>
                  <a:srgbClr val="000000"/>
                </a:solidFill>
              </a:rPr>
              <a:t> </a:t>
            </a:r>
            <a:r>
              <a:rPr lang="ko-KR" altLang="en-US" sz="2500" i="0" u="none" strike="noStrike">
                <a:solidFill>
                  <a:srgbClr val="000000"/>
                </a:solidFill>
                <a:effectLst/>
              </a:rPr>
              <a:t>사용자의 몸무게</a:t>
            </a:r>
            <a:r>
              <a:rPr lang="en-US" altLang="ko-KR" sz="2500" i="0" u="none" strike="noStrike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2500" i="0" u="none" strike="noStrike">
                <a:solidFill>
                  <a:srgbClr val="000000"/>
                </a:solidFill>
                <a:effectLst/>
              </a:rPr>
              <a:t>바벨</a:t>
            </a:r>
            <a:r>
              <a:rPr lang="en-US" altLang="ko-KR" sz="2500" i="0" u="none" strike="noStrike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2500" i="0" u="none" strike="noStrike" err="1">
                <a:solidFill>
                  <a:srgbClr val="000000"/>
                </a:solidFill>
                <a:effectLst/>
              </a:rPr>
              <a:t>덤벨</a:t>
            </a:r>
            <a:r>
              <a:rPr lang="en-US" altLang="ko-KR" sz="2500" i="0" u="none" strike="noStrike">
                <a:solidFill>
                  <a:srgbClr val="000000"/>
                </a:solidFill>
                <a:effectLst/>
              </a:rPr>
              <a:t>) </a:t>
            </a:r>
            <a:r>
              <a:rPr lang="ko-KR" altLang="en-US" sz="2500">
                <a:solidFill>
                  <a:srgbClr val="000000"/>
                </a:solidFill>
              </a:rPr>
              <a:t>무게 입력</a:t>
            </a:r>
            <a:r>
              <a:rPr lang="en-US" altLang="ko-KR" sz="250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pPr marL="914400" lvl="1" indent="-457200" algn="l">
              <a:lnSpc>
                <a:spcPct val="150000"/>
              </a:lnSpc>
              <a:buAutoNum type="arabicPeriod"/>
            </a:pPr>
            <a:endParaRPr lang="en-US" altLang="ko-KR" sz="2500" i="0" u="none" strike="noStrike">
              <a:solidFill>
                <a:srgbClr val="000000"/>
              </a:solidFill>
              <a:effectLst/>
            </a:endParaRPr>
          </a:p>
          <a:p>
            <a:pPr marL="914400" lvl="1" indent="-457200" algn="l">
              <a:lnSpc>
                <a:spcPct val="150000"/>
              </a:lnSpc>
              <a:buAutoNum type="arabicPeriod"/>
            </a:pPr>
            <a:r>
              <a:rPr lang="ko-KR" altLang="en-US" sz="2500">
                <a:solidFill>
                  <a:srgbClr val="000000"/>
                </a:solidFill>
              </a:rPr>
              <a:t>사용자는 발판에 올라가 운동 측정 준비</a:t>
            </a:r>
            <a:r>
              <a:rPr lang="en-US" altLang="ko-KR" sz="2500">
                <a:solidFill>
                  <a:srgbClr val="000000"/>
                </a:solidFill>
              </a:rPr>
              <a:t>.</a:t>
            </a:r>
          </a:p>
          <a:p>
            <a:pPr marL="914400" lvl="1" indent="-457200" algn="l">
              <a:lnSpc>
                <a:spcPct val="150000"/>
              </a:lnSpc>
              <a:buAutoNum type="arabicPeriod"/>
            </a:pPr>
            <a:endParaRPr lang="en-US" altLang="ko-KR" sz="2500">
              <a:solidFill>
                <a:srgbClr val="000000"/>
              </a:solidFill>
            </a:endParaRPr>
          </a:p>
          <a:p>
            <a:pPr marL="914400" lvl="1" indent="-457200" algn="l">
              <a:lnSpc>
                <a:spcPct val="150000"/>
              </a:lnSpc>
              <a:buAutoNum type="arabicPeriod"/>
            </a:pPr>
            <a:r>
              <a:rPr lang="ko-KR" altLang="en-US" sz="2500" i="0" u="none" strike="noStrike">
                <a:solidFill>
                  <a:srgbClr val="000000"/>
                </a:solidFill>
                <a:effectLst/>
              </a:rPr>
              <a:t>자세 분석할 방법으로 사진 또는 영상을 선택</a:t>
            </a:r>
            <a:r>
              <a:rPr lang="en-US" altLang="ko-KR" sz="250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pPr marL="914400" lvl="1" indent="-457200" algn="l">
              <a:lnSpc>
                <a:spcPct val="150000"/>
              </a:lnSpc>
              <a:buAutoNum type="arabicPeriod"/>
            </a:pPr>
            <a:endParaRPr lang="en-US" altLang="ko-KR" sz="2500" i="0" u="none" strike="noStrike">
              <a:solidFill>
                <a:srgbClr val="000000"/>
              </a:solidFill>
              <a:effectLst/>
            </a:endParaRPr>
          </a:p>
          <a:p>
            <a:pPr marL="914400" lvl="1" indent="-457200" algn="l">
              <a:lnSpc>
                <a:spcPct val="150000"/>
              </a:lnSpc>
              <a:buAutoNum type="arabicPeriod"/>
            </a:pPr>
            <a:r>
              <a:rPr lang="ko-KR" altLang="en-US" sz="2500">
                <a:solidFill>
                  <a:srgbClr val="000000"/>
                </a:solidFill>
              </a:rPr>
              <a:t>운동을 수행한 후 측정 결과를 확인</a:t>
            </a:r>
            <a:r>
              <a:rPr lang="en-US" altLang="ko-KR" sz="2500">
                <a:solidFill>
                  <a:srgbClr val="000000"/>
                </a:solidFill>
              </a:rPr>
              <a:t>.</a:t>
            </a:r>
          </a:p>
          <a:p>
            <a:pPr marL="914400" lvl="1" indent="-457200" algn="l">
              <a:lnSpc>
                <a:spcPct val="150000"/>
              </a:lnSpc>
              <a:buAutoNum type="arabicPeriod"/>
            </a:pPr>
            <a:endParaRPr lang="en-US" altLang="ko-KR" sz="2500">
              <a:solidFill>
                <a:srgbClr val="000000"/>
              </a:solidFill>
            </a:endParaRPr>
          </a:p>
          <a:p>
            <a:pPr marL="914400" lvl="1" indent="-457200" algn="l">
              <a:lnSpc>
                <a:spcPct val="150000"/>
              </a:lnSpc>
              <a:buAutoNum type="arabicPeriod"/>
            </a:pPr>
            <a:r>
              <a:rPr lang="ko-KR" altLang="en-US" sz="2500">
                <a:solidFill>
                  <a:srgbClr val="000000"/>
                </a:solidFill>
              </a:rPr>
              <a:t>외부에서 촬영한 사진이나 영상의 자세 측정 결과도 확인 가능</a:t>
            </a:r>
            <a:r>
              <a:rPr lang="en-US" altLang="ko-KR" sz="2500">
                <a:solidFill>
                  <a:srgbClr val="000000"/>
                </a:solidFill>
              </a:rPr>
              <a:t>.</a:t>
            </a:r>
            <a:endParaRPr lang="en-US" altLang="ko-KR" sz="250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3" name="그림 2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5C583CC9-9335-09D5-C37D-3064E21EDA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2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595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933450" y="982186"/>
            <a:ext cx="6159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작동 과정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17600" y="6883400"/>
            <a:ext cx="405553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>
                <a:solidFill>
                  <a:schemeClr val="bg1"/>
                </a:solidFill>
                <a:latin typeface="+mn-ea"/>
              </a:rPr>
              <a:t>웹페이지를 통해 사용자의 압력 분포와 자세 분석한 데이터를 제공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5C583CC9-9335-09D5-C37D-3064E21EDA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2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595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933450" y="982186"/>
            <a:ext cx="6159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작동 과정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17600" y="6883400"/>
            <a:ext cx="405553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>
                <a:solidFill>
                  <a:schemeClr val="bg1"/>
                </a:solidFill>
                <a:latin typeface="+mn-ea"/>
              </a:rPr>
              <a:t>웹페이지를 통해 사용자의 압력 분포와 자세 분석한 데이터를 제공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5C583CC9-9335-09D5-C37D-3064E21EDA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57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7000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886" y="3173729"/>
            <a:ext cx="7668533" cy="3939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sz="25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644A-1C19-7C6B-FEC0-80110DF26DFE}"/>
              </a:ext>
            </a:extLst>
          </p:cNvPr>
          <p:cNvSpPr txBox="1"/>
          <p:nvPr/>
        </p:nvSpPr>
        <p:spPr>
          <a:xfrm>
            <a:off x="7315200" y="4481779"/>
            <a:ext cx="10033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b="1">
                <a:solidFill>
                  <a:schemeClr val="tx1">
                    <a:lumMod val="65000"/>
                    <a:lumOff val="35000"/>
                  </a:schemeClr>
                </a:solidFill>
              </a:rPr>
              <a:t>추진실적 및 수정사항</a:t>
            </a:r>
          </a:p>
        </p:txBody>
      </p:sp>
      <p:pic>
        <p:nvPicPr>
          <p:cNvPr id="6" name="그림 5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C01F17B0-C109-6C73-A7A6-CB748870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>
            <a:extLst>
              <a:ext uri="{FF2B5EF4-FFF2-40B4-BE49-F238E27FC236}">
                <a16:creationId xmlns:a16="http://schemas.microsoft.com/office/drawing/2014/main" id="{F0E85EE3-BA88-54CC-6405-AB970A62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5100"/>
            <a:ext cx="18374035" cy="3869373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C591530E-F0F6-077A-D9A4-7EE823E2B979}"/>
              </a:ext>
            </a:extLst>
          </p:cNvPr>
          <p:cNvSpPr txBox="1"/>
          <p:nvPr/>
        </p:nvSpPr>
        <p:spPr>
          <a:xfrm>
            <a:off x="346284" y="114300"/>
            <a:ext cx="6932689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CONTENTS,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B10357-B76C-289E-7C80-25D709BA6F19}"/>
              </a:ext>
            </a:extLst>
          </p:cNvPr>
          <p:cNvSpPr txBox="1"/>
          <p:nvPr/>
        </p:nvSpPr>
        <p:spPr>
          <a:xfrm>
            <a:off x="346284" y="6938282"/>
            <a:ext cx="3138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rPr>
              <a:t>작품 개요 및 개발 동기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58C501-C78C-73A0-9C3D-A0BD6E462F27}"/>
              </a:ext>
            </a:extLst>
          </p:cNvPr>
          <p:cNvSpPr txBox="1"/>
          <p:nvPr/>
        </p:nvSpPr>
        <p:spPr>
          <a:xfrm>
            <a:off x="4167913" y="6949014"/>
            <a:ext cx="253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rPr>
              <a:t>핵심 기술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73B79-0EB9-DCFD-7235-F2CCDA55DE7D}"/>
              </a:ext>
            </a:extLst>
          </p:cNvPr>
          <p:cNvSpPr txBox="1"/>
          <p:nvPr/>
        </p:nvSpPr>
        <p:spPr>
          <a:xfrm>
            <a:off x="7540506" y="6980462"/>
            <a:ext cx="441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rPr>
              <a:t>주요 기능 및 작동과정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EB557-0213-D252-83F7-176F9F7E36B1}"/>
              </a:ext>
            </a:extLst>
          </p:cNvPr>
          <p:cNvSpPr txBox="1"/>
          <p:nvPr/>
        </p:nvSpPr>
        <p:spPr>
          <a:xfrm>
            <a:off x="14710399" y="6949014"/>
            <a:ext cx="3367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개인 기여부분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E54564-D110-F05A-0617-A5C10425CCE9}"/>
              </a:ext>
            </a:extLst>
          </p:cNvPr>
          <p:cNvSpPr txBox="1"/>
          <p:nvPr/>
        </p:nvSpPr>
        <p:spPr>
          <a:xfrm>
            <a:off x="4387148" y="4027533"/>
            <a:ext cx="259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solidFill>
                  <a:schemeClr val="bg1"/>
                </a:solidFill>
              </a:rPr>
              <a:t>02</a:t>
            </a:r>
            <a:endParaRPr lang="ko-KR" altLang="en-US" sz="12000" b="1">
              <a:solidFill>
                <a:schemeClr val="bg1"/>
              </a:solidFill>
            </a:endParaRPr>
          </a:p>
        </p:txBody>
      </p:sp>
      <p:cxnSp>
        <p:nvCxnSpPr>
          <p:cNvPr id="29" name="직선 연결선 12">
            <a:extLst>
              <a:ext uri="{FF2B5EF4-FFF2-40B4-BE49-F238E27FC236}">
                <a16:creationId xmlns:a16="http://schemas.microsoft.com/office/drawing/2014/main" id="{C0E99E3B-2614-6F09-037E-872A9D566330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BD4663-B192-F921-5A3B-870406579D9F}"/>
              </a:ext>
            </a:extLst>
          </p:cNvPr>
          <p:cNvSpPr txBox="1"/>
          <p:nvPr/>
        </p:nvSpPr>
        <p:spPr>
          <a:xfrm>
            <a:off x="15394917" y="4027533"/>
            <a:ext cx="259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solidFill>
                  <a:schemeClr val="bg1"/>
                </a:solidFill>
              </a:rPr>
              <a:t>05</a:t>
            </a:r>
            <a:endParaRPr lang="ko-KR" altLang="en-US" sz="120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EA613-3028-C4BB-36F8-389E1A28D05C}"/>
              </a:ext>
            </a:extLst>
          </p:cNvPr>
          <p:cNvSpPr txBox="1"/>
          <p:nvPr/>
        </p:nvSpPr>
        <p:spPr>
          <a:xfrm>
            <a:off x="11362135" y="6938281"/>
            <a:ext cx="2956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rPr>
              <a:t>추진실적 및 변경사항</a:t>
            </a:r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0331AFB1-6C56-F003-F507-3E60485B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667A1-498A-09E9-769C-F7D49B437FE5}"/>
              </a:ext>
            </a:extLst>
          </p:cNvPr>
          <p:cNvSpPr txBox="1"/>
          <p:nvPr/>
        </p:nvSpPr>
        <p:spPr>
          <a:xfrm>
            <a:off x="8057531" y="4027533"/>
            <a:ext cx="259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solidFill>
                  <a:schemeClr val="bg1"/>
                </a:solidFill>
              </a:rPr>
              <a:t>03</a:t>
            </a:r>
            <a:endParaRPr lang="ko-KR" altLang="en-US" sz="120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0058B-218A-8882-B87A-FBA478FF4FB3}"/>
              </a:ext>
            </a:extLst>
          </p:cNvPr>
          <p:cNvSpPr txBox="1"/>
          <p:nvPr/>
        </p:nvSpPr>
        <p:spPr>
          <a:xfrm>
            <a:off x="11727914" y="4027533"/>
            <a:ext cx="259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solidFill>
                  <a:schemeClr val="bg1"/>
                </a:solidFill>
              </a:rPr>
              <a:t>04</a:t>
            </a:r>
            <a:endParaRPr lang="ko-KR" altLang="en-US" sz="120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CEF32-02A4-4B1C-D250-28D0DE28FCF7}"/>
              </a:ext>
            </a:extLst>
          </p:cNvPr>
          <p:cNvSpPr txBox="1"/>
          <p:nvPr/>
        </p:nvSpPr>
        <p:spPr>
          <a:xfrm>
            <a:off x="716765" y="4027533"/>
            <a:ext cx="259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solidFill>
                  <a:schemeClr val="bg1"/>
                </a:solidFill>
              </a:rPr>
              <a:t>01</a:t>
            </a:r>
            <a:endParaRPr lang="ko-KR" altLang="en-US" sz="1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12750" y="2928292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1257300" y="982186"/>
            <a:ext cx="6159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>
                <a:solidFill>
                  <a:schemeClr val="bg1"/>
                </a:solidFill>
              </a:rPr>
              <a:t>구현 및 수정 사항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87450" y="4035650"/>
            <a:ext cx="6159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회에 걸쳐 진행된 실사용 테스트 이후 전문가 의견을 반영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schemeClr val="bg1"/>
                </a:solidFill>
                <a:latin typeface="+mn-ea"/>
              </a:rPr>
              <a:t>프로젝트의 초기 목적을 고려하고 기능의 필요성을 재고하여 계획했던 기능에서 일부 변경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67E1F38D-E808-1838-8E6F-E441C2ED9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128000" cy="10287000"/>
          </a:xfrm>
          <a:prstGeom prst="rect">
            <a:avLst/>
          </a:prstGeom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DBA8E066-6404-91E9-C7F7-7FBF66769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46166" y="4144826"/>
            <a:ext cx="1549400" cy="139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76770-C176-5B84-3EF9-598FCF63EC92}"/>
              </a:ext>
            </a:extLst>
          </p:cNvPr>
          <p:cNvSpPr txBox="1"/>
          <p:nvPr/>
        </p:nvSpPr>
        <p:spPr>
          <a:xfrm>
            <a:off x="933450" y="982186"/>
            <a:ext cx="6159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</a:rPr>
              <a:t>전문가 테스트</a:t>
            </a:r>
            <a:endParaRPr lang="en-US" altLang="ko-KR" sz="7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4EB4-9622-2201-18A7-0AC91376BBA7}"/>
              </a:ext>
            </a:extLst>
          </p:cNvPr>
          <p:cNvSpPr txBox="1"/>
          <p:nvPr/>
        </p:nvSpPr>
        <p:spPr>
          <a:xfrm>
            <a:off x="1076325" y="6277615"/>
            <a:ext cx="5975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현직 트레이너 섭외하여 총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500">
                <a:solidFill>
                  <a:schemeClr val="bg1"/>
                </a:solidFill>
                <a:latin typeface="+mn-ea"/>
              </a:rPr>
              <a:t>회 현장 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테스트 진행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팀원이 기기를 사용하여 운동하는 과정을 트레이너가 지켜보고 결과값을 통한 분석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트레이너가 직접 기기를 사용하여 운동 진행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본인 결과값 확인하는 방식으로 테스트 </a:t>
            </a:r>
            <a:endParaRPr lang="en-US" altLang="ko-KR" sz="25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2927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12750" y="2928292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1257300" y="982186"/>
            <a:ext cx="6159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>
                <a:solidFill>
                  <a:schemeClr val="bg1"/>
                </a:solidFill>
              </a:rPr>
              <a:t>구현 및 수정 사항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87450" y="4035650"/>
            <a:ext cx="6159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회에 걸쳐 진행된 실사용 테스트 이후 전문가 의견을 반영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schemeClr val="bg1"/>
                </a:solidFill>
                <a:latin typeface="+mn-ea"/>
              </a:rPr>
              <a:t>프로젝트의 초기 목적을 고려하고 기능의 필요성을 재고하여 계획했던 기능에서 일부 변경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062F2-3F8B-FA1F-9479-411AB056444B}"/>
              </a:ext>
            </a:extLst>
          </p:cNvPr>
          <p:cNvSpPr txBox="1"/>
          <p:nvPr/>
        </p:nvSpPr>
        <p:spPr>
          <a:xfrm>
            <a:off x="8451850" y="695487"/>
            <a:ext cx="9171992" cy="889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l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</a:rPr>
              <a:t>계획서 작성 시 인터뷰했던 </a:t>
            </a:r>
            <a:r>
              <a:rPr lang="ko-KR" altLang="en-US" sz="2400" dirty="0" err="1">
                <a:solidFill>
                  <a:srgbClr val="000000"/>
                </a:solidFill>
              </a:rPr>
              <a:t>트레이너님과</a:t>
            </a:r>
            <a:r>
              <a:rPr lang="ko-KR" altLang="en-US" sz="2400" dirty="0">
                <a:solidFill>
                  <a:srgbClr val="000000"/>
                </a:solidFill>
              </a:rPr>
              <a:t> 테스트 진행한 트레이너 세 분의 공통 의견 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가장 중요한 것은 </a:t>
            </a:r>
            <a:r>
              <a:rPr lang="ko-KR" altLang="en-US" sz="2400" b="1" dirty="0">
                <a:solidFill>
                  <a:srgbClr val="000000"/>
                </a:solidFill>
              </a:rPr>
              <a:t>부상을 입지 않는 것</a:t>
            </a:r>
            <a:r>
              <a:rPr lang="en-US" altLang="ko-KR" sz="2400" dirty="0">
                <a:solidFill>
                  <a:srgbClr val="000000"/>
                </a:solidFill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</a:rPr>
              <a:t>관절의 움직임을 중요하게 봐야 함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  <a:r>
              <a:rPr lang="ko-KR" altLang="en-US" sz="2400" dirty="0">
                <a:solidFill>
                  <a:srgbClr val="000000"/>
                </a:solidFill>
              </a:rPr>
              <a:t> 압력감지를 통해 발에 실리는 하중 분포를 보는 것은</a:t>
            </a:r>
            <a:r>
              <a:rPr lang="ko-KR" altLang="en-US" sz="2400" b="1" dirty="0">
                <a:solidFill>
                  <a:srgbClr val="000000"/>
                </a:solidFill>
              </a:rPr>
              <a:t> 좋은 보조 지표인 </a:t>
            </a:r>
            <a:r>
              <a:rPr lang="ko-KR" altLang="en-US" sz="2400" dirty="0">
                <a:solidFill>
                  <a:srgbClr val="000000"/>
                </a:solidFill>
              </a:rPr>
              <a:t>것 같다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</a:p>
          <a:p>
            <a:pPr marL="914400" lvl="1" indent="-457200" algn="l">
              <a:lnSpc>
                <a:spcPct val="150000"/>
              </a:lnSpc>
              <a:buAutoNum type="arabicPeriod"/>
            </a:pPr>
            <a:endParaRPr lang="en-US" altLang="ko-KR" sz="2400" i="0" u="none" strike="noStrike" dirty="0">
              <a:solidFill>
                <a:srgbClr val="000000"/>
              </a:solidFill>
              <a:effectLst/>
            </a:endParaRPr>
          </a:p>
          <a:p>
            <a:pPr marL="914400" lvl="1" indent="-457200" algn="l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</a:rPr>
              <a:t>미디어파이프를 통한 자세 분석 선 화면 역시 보조지표로 유용</a:t>
            </a:r>
            <a:r>
              <a:rPr lang="en-US" altLang="ko-KR" sz="2400" dirty="0">
                <a:solidFill>
                  <a:srgbClr val="000000"/>
                </a:solidFill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</a:rPr>
              <a:t>하지만 사람마다 자세나 운동법</a:t>
            </a:r>
            <a:r>
              <a:rPr lang="en-US" altLang="ko-KR" sz="2400" dirty="0">
                <a:solidFill>
                  <a:srgbClr val="000000"/>
                </a:solidFill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</a:rPr>
              <a:t>레벨이 많이 다르기 때문에 </a:t>
            </a:r>
            <a:r>
              <a:rPr lang="ko-KR" altLang="en-US" sz="2400" b="1" dirty="0">
                <a:solidFill>
                  <a:srgbClr val="000000"/>
                </a:solidFill>
              </a:rPr>
              <a:t>자세만으로</a:t>
            </a:r>
            <a:r>
              <a:rPr lang="ko-KR" altLang="en-US" sz="2400" dirty="0">
                <a:solidFill>
                  <a:srgbClr val="000000"/>
                </a:solidFill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</a:rPr>
              <a:t>AI</a:t>
            </a:r>
            <a:r>
              <a:rPr lang="ko-KR" altLang="en-US" sz="2400" b="1" dirty="0">
                <a:solidFill>
                  <a:srgbClr val="000000"/>
                </a:solidFill>
              </a:rPr>
              <a:t>가 자체 분석하는 것은 회의적인 반응</a:t>
            </a:r>
            <a:r>
              <a:rPr lang="en-US" altLang="ko-KR" sz="2400" b="1" dirty="0">
                <a:solidFill>
                  <a:srgbClr val="000000"/>
                </a:solidFill>
              </a:rPr>
              <a:t>.</a:t>
            </a:r>
          </a:p>
          <a:p>
            <a:pPr marL="914400" lvl="1" indent="-457200" algn="l">
              <a:lnSpc>
                <a:spcPct val="150000"/>
              </a:lnSpc>
              <a:buAutoNum type="arabicPeriod"/>
            </a:pPr>
            <a:endParaRPr lang="en-US" altLang="ko-KR" sz="2400" b="1" dirty="0">
              <a:solidFill>
                <a:srgbClr val="000000"/>
              </a:solidFill>
            </a:endParaRPr>
          </a:p>
          <a:p>
            <a:pPr marL="914400" lvl="1" indent="-457200" algn="l">
              <a:lnSpc>
                <a:spcPct val="150000"/>
              </a:lnSpc>
              <a:buAutoNum type="arabicPeriod"/>
            </a:pPr>
            <a:r>
              <a:rPr lang="ko-KR" altLang="en-US" sz="2400" i="0" u="none" strike="noStrike" dirty="0">
                <a:solidFill>
                  <a:srgbClr val="000000"/>
                </a:solidFill>
                <a:effectLst/>
              </a:rPr>
              <a:t>프로젝트의 초기 목적 역시 분석은 </a:t>
            </a:r>
            <a:r>
              <a:rPr lang="en-US" altLang="ko-KR" sz="2400" i="0" u="none" strike="noStrike" dirty="0">
                <a:solidFill>
                  <a:srgbClr val="000000"/>
                </a:solidFill>
                <a:effectLst/>
              </a:rPr>
              <a:t>AI</a:t>
            </a:r>
            <a:r>
              <a:rPr lang="ko-KR" altLang="en-US" sz="2400" i="0" u="none" strike="noStrike" dirty="0">
                <a:solidFill>
                  <a:srgbClr val="000000"/>
                </a:solidFill>
                <a:effectLst/>
              </a:rPr>
              <a:t>가 아닌 트레이너가 진행하는 방향으로 설계</a:t>
            </a:r>
            <a:r>
              <a:rPr lang="en-US" altLang="ko-KR" sz="2400" dirty="0">
                <a:solidFill>
                  <a:srgbClr val="000000"/>
                </a:solidFill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</a:rPr>
              <a:t>사람마다 같은 운동도 자세가 크게 다른 경우가 존재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  <a:endParaRPr lang="en-US" altLang="ko-KR" sz="2400" i="0" u="none" strike="noStrike" dirty="0">
              <a:solidFill>
                <a:srgbClr val="000000"/>
              </a:solidFill>
              <a:effectLst/>
            </a:endParaRPr>
          </a:p>
          <a:p>
            <a:pPr marL="914400" lvl="1" indent="-457200" algn="l">
              <a:lnSpc>
                <a:spcPct val="150000"/>
              </a:lnSpc>
              <a:buAutoNum type="arabicPeriod"/>
            </a:pPr>
            <a:endParaRPr lang="en-US" altLang="ko-KR" sz="2400" i="0" u="none" strike="noStrike" dirty="0">
              <a:solidFill>
                <a:srgbClr val="000000"/>
              </a:solidFill>
              <a:effectLst/>
            </a:endParaRPr>
          </a:p>
          <a:p>
            <a:pPr marL="914400" lvl="1" indent="-457200" algn="l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</a:rPr>
              <a:t>기존 </a:t>
            </a:r>
            <a:r>
              <a:rPr lang="en-US" altLang="ko-KR" sz="2400" dirty="0">
                <a:solidFill>
                  <a:srgbClr val="000000"/>
                </a:solidFill>
              </a:rPr>
              <a:t>AI Hub</a:t>
            </a:r>
            <a:r>
              <a:rPr lang="ko-KR" altLang="en-US" sz="2400" dirty="0">
                <a:solidFill>
                  <a:srgbClr val="000000"/>
                </a:solidFill>
              </a:rPr>
              <a:t>에서 피트니스 자세 데이터셋을 받아와 운동별로 올바른 자세를 학습시킨 </a:t>
            </a:r>
            <a:r>
              <a:rPr lang="en-US" altLang="ko-KR" sz="2400" dirty="0">
                <a:solidFill>
                  <a:srgbClr val="000000"/>
                </a:solidFill>
              </a:rPr>
              <a:t>AI </a:t>
            </a:r>
            <a:r>
              <a:rPr lang="ko-KR" altLang="en-US" sz="2400" dirty="0">
                <a:solidFill>
                  <a:srgbClr val="000000"/>
                </a:solidFill>
              </a:rPr>
              <a:t>모델을 사용하려 했으나 프로젝트의 취지와 전문가 의견을 고려하여 삭제</a:t>
            </a:r>
            <a:r>
              <a:rPr lang="en-US" altLang="ko-KR" sz="24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67E1F38D-E808-1838-8E6F-E441C2ED9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128000" cy="10287000"/>
          </a:xfrm>
          <a:prstGeom prst="rect">
            <a:avLst/>
          </a:prstGeom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DBA8E066-6404-91E9-C7F7-7FBF66769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76770-C176-5B84-3EF9-598FCF63EC92}"/>
              </a:ext>
            </a:extLst>
          </p:cNvPr>
          <p:cNvSpPr txBox="1"/>
          <p:nvPr/>
        </p:nvSpPr>
        <p:spPr>
          <a:xfrm>
            <a:off x="933450" y="982186"/>
            <a:ext cx="61595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구현 및</a:t>
            </a:r>
            <a:endParaRPr lang="en-US" altLang="ko-KR" sz="7000" b="1">
              <a:solidFill>
                <a:schemeClr val="bg1"/>
              </a:solidFill>
            </a:endParaRPr>
          </a:p>
          <a:p>
            <a:r>
              <a:rPr lang="ko-KR" altLang="en-US" sz="7000" b="1">
                <a:solidFill>
                  <a:schemeClr val="bg1"/>
                </a:solidFill>
              </a:rPr>
              <a:t>수정 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4EB4-9622-2201-18A7-0AC91376BBA7}"/>
              </a:ext>
            </a:extLst>
          </p:cNvPr>
          <p:cNvSpPr txBox="1"/>
          <p:nvPr/>
        </p:nvSpPr>
        <p:spPr>
          <a:xfrm>
            <a:off x="1117600" y="6883400"/>
            <a:ext cx="5975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>
                <a:solidFill>
                  <a:schemeClr val="bg1"/>
                </a:solidFill>
                <a:latin typeface="+mn-ea"/>
              </a:rPr>
              <a:t>핵심 기능은 모두 구현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500">
                <a:solidFill>
                  <a:schemeClr val="bg1"/>
                </a:solidFill>
                <a:latin typeface="+mn-ea"/>
              </a:rPr>
              <a:t>회에 걸쳐 진행된 실사용 테스트 이후 전문가 의견을 반영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>
                <a:solidFill>
                  <a:schemeClr val="bg1"/>
                </a:solidFill>
                <a:latin typeface="+mn-ea"/>
              </a:rPr>
              <a:t>프로젝트의 초기 목적을 고려하고 기능의 필요성을 재고하여 계획했던 기능에서 일부 변경</a:t>
            </a:r>
            <a:endParaRPr lang="en-US" altLang="ko-KR" sz="25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2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984250" y="1697153"/>
            <a:ext cx="6159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>
                <a:solidFill>
                  <a:schemeClr val="bg1"/>
                </a:solidFill>
              </a:rPr>
              <a:t>압력 감지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17600" y="6883400"/>
            <a:ext cx="615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u="none" strike="noStrike">
                <a:solidFill>
                  <a:schemeClr val="bg1"/>
                </a:solidFill>
                <a:effectLst/>
              </a:rPr>
              <a:t>정자세로 운동 수행 시 좌우의 </a:t>
            </a:r>
            <a:r>
              <a:rPr lang="ko-KR" altLang="en-US" sz="2000" i="0" u="none" strike="noStrike" err="1">
                <a:solidFill>
                  <a:schemeClr val="bg1"/>
                </a:solidFill>
                <a:effectLst/>
              </a:rPr>
              <a:t>전후족</a:t>
            </a:r>
            <a:r>
              <a:rPr lang="ko-KR" altLang="en-US" sz="2000" i="0" u="none" strike="noStrike">
                <a:solidFill>
                  <a:schemeClr val="bg1"/>
                </a:solidFill>
                <a:effectLst/>
              </a:rPr>
              <a:t> 비율이 비슷한 수치를 보이지만 신체 중심축이 오른쪽으로 돌아간 경우</a:t>
            </a:r>
            <a:r>
              <a:rPr lang="en-US" altLang="ko-KR" sz="2000">
                <a:solidFill>
                  <a:schemeClr val="bg1"/>
                </a:solidFill>
              </a:rPr>
              <a:t> </a:t>
            </a:r>
            <a:r>
              <a:rPr lang="ko-KR" altLang="en-US" sz="2000" i="0" u="none" strike="noStrike">
                <a:solidFill>
                  <a:schemeClr val="bg1"/>
                </a:solidFill>
                <a:effectLst/>
              </a:rPr>
              <a:t>우측 </a:t>
            </a:r>
            <a:r>
              <a:rPr lang="ko-KR" altLang="en-US" sz="2000" i="0" u="none" strike="noStrike" err="1">
                <a:solidFill>
                  <a:schemeClr val="bg1"/>
                </a:solidFill>
                <a:effectLst/>
              </a:rPr>
              <a:t>후족의</a:t>
            </a:r>
            <a:r>
              <a:rPr lang="ko-KR" altLang="en-US" sz="2000" i="0" u="none" strike="noStrike">
                <a:solidFill>
                  <a:schemeClr val="bg1"/>
                </a:solidFill>
                <a:effectLst/>
              </a:rPr>
              <a:t> 압력 비율이 늘어난 것을 확인할 수 있다</a:t>
            </a:r>
            <a:r>
              <a:rPr lang="en-US" altLang="ko-KR" sz="2000" i="0" u="none" strike="noStrike">
                <a:solidFill>
                  <a:schemeClr val="bg1"/>
                </a:solidFill>
                <a:effectLst/>
              </a:rPr>
              <a:t>. </a:t>
            </a:r>
            <a:endParaRPr lang="ko-KR" altLang="en-US" sz="30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EA3F6-E981-0021-C674-7F1BD03A5EF8}"/>
              </a:ext>
            </a:extLst>
          </p:cNvPr>
          <p:cNvSpPr txBox="1"/>
          <p:nvPr/>
        </p:nvSpPr>
        <p:spPr>
          <a:xfrm>
            <a:off x="1174750" y="3619500"/>
            <a:ext cx="4235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압력감지에 의한 자세 판단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F79EC3-EF76-8CD5-F318-7A43FE591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9844" y="6039506"/>
            <a:ext cx="8191977" cy="4001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4EBB15-E2BF-498F-6355-A88C5D4B6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9844" y="781706"/>
            <a:ext cx="8191978" cy="400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38183-1054-361E-6AD9-A6CBBAB03692}"/>
              </a:ext>
            </a:extLst>
          </p:cNvPr>
          <p:cNvSpPr txBox="1"/>
          <p:nvPr/>
        </p:nvSpPr>
        <p:spPr>
          <a:xfrm>
            <a:off x="8451850" y="25848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err="1"/>
              <a:t>후족</a:t>
            </a:r>
            <a:r>
              <a:rPr lang="ko-KR" altLang="en-US" sz="2800" b="1"/>
              <a:t> 위주 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149B0-92DC-AE60-2330-D7DCC0470B27}"/>
              </a:ext>
            </a:extLst>
          </p:cNvPr>
          <p:cNvSpPr txBox="1"/>
          <p:nvPr/>
        </p:nvSpPr>
        <p:spPr>
          <a:xfrm>
            <a:off x="8499844" y="5503395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균형 분산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93A2550C-5AC0-353B-D774-8D33453EC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8128000" cy="10287000"/>
          </a:xfrm>
          <a:prstGeom prst="rect">
            <a:avLst/>
          </a:prstGeom>
        </p:spPr>
      </p:pic>
      <p:pic>
        <p:nvPicPr>
          <p:cNvPr id="9" name="Picture 26">
            <a:extLst>
              <a:ext uri="{FF2B5EF4-FFF2-40B4-BE49-F238E27FC236}">
                <a16:creationId xmlns:a16="http://schemas.microsoft.com/office/drawing/2014/main" id="{E965C66C-75B1-79DE-0B28-654AA34A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40132E-97AE-2FF9-CB4F-BBB539893CE5}"/>
              </a:ext>
            </a:extLst>
          </p:cNvPr>
          <p:cNvSpPr txBox="1"/>
          <p:nvPr/>
        </p:nvSpPr>
        <p:spPr>
          <a:xfrm>
            <a:off x="933450" y="982186"/>
            <a:ext cx="6159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판단 근거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4E02C-76A2-6E3F-2C9F-DED5F0464422}"/>
              </a:ext>
            </a:extLst>
          </p:cNvPr>
          <p:cNvSpPr txBox="1"/>
          <p:nvPr/>
        </p:nvSpPr>
        <p:spPr>
          <a:xfrm>
            <a:off x="1174749" y="3619500"/>
            <a:ext cx="47741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압력감지에 의한 자세 판단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B3FC0-97E4-FE5A-1307-44CD3287805C}"/>
              </a:ext>
            </a:extLst>
          </p:cNvPr>
          <p:cNvSpPr txBox="1"/>
          <p:nvPr/>
        </p:nvSpPr>
        <p:spPr>
          <a:xfrm>
            <a:off x="1117600" y="6883400"/>
            <a:ext cx="64643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삼각근을 자극할 수 있는 운동인 사이드 </a:t>
            </a:r>
            <a:r>
              <a:rPr lang="ko-KR" altLang="en-US" sz="2500" i="0" u="none" strike="noStrike" err="1">
                <a:solidFill>
                  <a:schemeClr val="bg1"/>
                </a:solidFill>
                <a:effectLst/>
              </a:rPr>
              <a:t>레터럴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 </a:t>
            </a:r>
            <a:r>
              <a:rPr lang="ko-KR" altLang="en-US" sz="2500" i="0" u="none" strike="noStrike" err="1">
                <a:solidFill>
                  <a:schemeClr val="bg1"/>
                </a:solidFill>
                <a:effectLst/>
              </a:rPr>
              <a:t>레이즈를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 동일하게 수행하였으나 두 테스트 참가자의 자세 차이로 인해 무게 분산에 큰 차이를 보인다</a:t>
            </a:r>
            <a:r>
              <a:rPr lang="en-US" altLang="ko-KR" sz="2500" i="0" u="none" strike="noStrike">
                <a:solidFill>
                  <a:schemeClr val="bg1"/>
                </a:solidFill>
                <a:effectLst/>
              </a:rPr>
              <a:t>. </a:t>
            </a:r>
            <a:r>
              <a:rPr lang="ko-KR" altLang="en-US" sz="2500" i="0" u="none" strike="noStrike">
                <a:solidFill>
                  <a:schemeClr val="bg1"/>
                </a:solidFill>
                <a:effectLst/>
              </a:rPr>
              <a:t>자세는 두 자세 모두 트레이너의 피드백을 받은 자세</a:t>
            </a:r>
            <a:r>
              <a:rPr lang="en-US" altLang="ko-KR" sz="2500" i="0" u="none" strike="noStrike">
                <a:solidFill>
                  <a:schemeClr val="bg1"/>
                </a:solidFill>
                <a:effectLst/>
              </a:rPr>
              <a:t>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7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12750" y="2928292"/>
            <a:ext cx="1549400" cy="13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031522-4ED2-8897-96AF-4C3609D4A592}"/>
              </a:ext>
            </a:extLst>
          </p:cNvPr>
          <p:cNvSpPr txBox="1"/>
          <p:nvPr/>
        </p:nvSpPr>
        <p:spPr>
          <a:xfrm>
            <a:off x="1257300" y="982186"/>
            <a:ext cx="6159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>
                <a:solidFill>
                  <a:schemeClr val="bg1"/>
                </a:solidFill>
              </a:rPr>
              <a:t>구현 및 수정 사항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003411-6D01-6158-BABD-30E256C95163}"/>
              </a:ext>
            </a:extLst>
          </p:cNvPr>
          <p:cNvSpPr txBox="1"/>
          <p:nvPr/>
        </p:nvSpPr>
        <p:spPr>
          <a:xfrm>
            <a:off x="1187450" y="4035650"/>
            <a:ext cx="6159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회에 걸쳐 진행된 실사용 테스트 이후 전문가 의견을 반영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schemeClr val="bg1"/>
                </a:solidFill>
                <a:latin typeface="+mn-ea"/>
              </a:rPr>
              <a:t>프로젝트의 초기 목적을 고려하고 기능의 필요성을 재고하여 계획했던 기능에서 일부 변경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67E1F38D-E808-1838-8E6F-E441C2ED9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128000" cy="10287000"/>
          </a:xfrm>
          <a:prstGeom prst="rect">
            <a:avLst/>
          </a:prstGeom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DBA8E066-6404-91E9-C7F7-7FBF66769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9900" y="5588000"/>
            <a:ext cx="1549400" cy="139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76770-C176-5B84-3EF9-598FCF63EC92}"/>
              </a:ext>
            </a:extLst>
          </p:cNvPr>
          <p:cNvSpPr txBox="1"/>
          <p:nvPr/>
        </p:nvSpPr>
        <p:spPr>
          <a:xfrm>
            <a:off x="933450" y="982186"/>
            <a:ext cx="61595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0" b="1">
                <a:solidFill>
                  <a:schemeClr val="bg1"/>
                </a:solidFill>
              </a:rPr>
              <a:t>구현 및</a:t>
            </a:r>
            <a:endParaRPr lang="en-US" altLang="ko-KR" sz="7000" b="1">
              <a:solidFill>
                <a:schemeClr val="bg1"/>
              </a:solidFill>
            </a:endParaRPr>
          </a:p>
          <a:p>
            <a:r>
              <a:rPr lang="ko-KR" altLang="en-US" sz="7000" b="1">
                <a:solidFill>
                  <a:schemeClr val="bg1"/>
                </a:solidFill>
              </a:rPr>
              <a:t>수정 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4EB4-9622-2201-18A7-0AC91376BBA7}"/>
              </a:ext>
            </a:extLst>
          </p:cNvPr>
          <p:cNvSpPr txBox="1"/>
          <p:nvPr/>
        </p:nvSpPr>
        <p:spPr>
          <a:xfrm>
            <a:off x="1117600" y="6883400"/>
            <a:ext cx="58356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>
                <a:solidFill>
                  <a:schemeClr val="bg1"/>
                </a:solidFill>
                <a:latin typeface="+mn-ea"/>
              </a:rPr>
              <a:t>자체 분석 기능이 사라지고 정면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+mn-ea"/>
              </a:rPr>
              <a:t>후면 등 평면 좌표만 사용하기 때문에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500">
                <a:solidFill>
                  <a:schemeClr val="bg1"/>
                </a:solidFill>
                <a:latin typeface="+mn-ea"/>
              </a:rPr>
              <a:t>기존 스테레오 비전을 사용한 깊이 카메라의 유용성 재고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ko-KR" altLang="en-US" sz="30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A9F8D-EE16-1FCA-F533-6F3D0938DFCF}"/>
              </a:ext>
            </a:extLst>
          </p:cNvPr>
          <p:cNvSpPr txBox="1"/>
          <p:nvPr/>
        </p:nvSpPr>
        <p:spPr>
          <a:xfrm>
            <a:off x="8128000" y="109062"/>
            <a:ext cx="9171992" cy="2350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ko-KR" altLang="en-US" sz="2000">
                <a:solidFill>
                  <a:srgbClr val="000000"/>
                </a:solidFill>
              </a:rPr>
              <a:t>미디어파이프의 </a:t>
            </a:r>
            <a:r>
              <a:rPr lang="en-US" altLang="ko-KR" sz="2000">
                <a:solidFill>
                  <a:srgbClr val="000000"/>
                </a:solidFill>
              </a:rPr>
              <a:t>pose estimation </a:t>
            </a:r>
            <a:r>
              <a:rPr lang="ko-KR" altLang="en-US" sz="2000">
                <a:solidFill>
                  <a:srgbClr val="000000"/>
                </a:solidFill>
              </a:rPr>
              <a:t>모델은 기본적으로 </a:t>
            </a:r>
            <a:r>
              <a:rPr lang="en-US" altLang="ko-KR" sz="2000">
                <a:solidFill>
                  <a:srgbClr val="000000"/>
                </a:solidFill>
              </a:rPr>
              <a:t>2D </a:t>
            </a:r>
            <a:r>
              <a:rPr lang="ko-KR" altLang="en-US" sz="2000">
                <a:solidFill>
                  <a:srgbClr val="000000"/>
                </a:solidFill>
              </a:rPr>
              <a:t>랜드마크를 추출하는 알고리즘을 제공</a:t>
            </a:r>
            <a:r>
              <a:rPr lang="en-US" altLang="ko-KR" sz="2000">
                <a:solidFill>
                  <a:srgbClr val="000000"/>
                </a:solidFill>
              </a:rPr>
              <a:t>. </a:t>
            </a:r>
          </a:p>
          <a:p>
            <a:pPr lvl="1" algn="l">
              <a:lnSpc>
                <a:spcPct val="150000"/>
              </a:lnSpc>
            </a:pPr>
            <a:r>
              <a:rPr lang="en-US" altLang="ko-KR" sz="2000">
                <a:solidFill>
                  <a:srgbClr val="000000"/>
                </a:solidFill>
              </a:rPr>
              <a:t>Stereo Vision, </a:t>
            </a:r>
            <a:r>
              <a:rPr lang="ko-KR" altLang="en-US" sz="2000">
                <a:solidFill>
                  <a:srgbClr val="000000"/>
                </a:solidFill>
              </a:rPr>
              <a:t>깊이 센서 등을 사용하여 깊이 정보를 얻어내면 </a:t>
            </a:r>
            <a:r>
              <a:rPr lang="en-US" altLang="ko-KR" sz="2000">
                <a:solidFill>
                  <a:srgbClr val="000000"/>
                </a:solidFill>
              </a:rPr>
              <a:t>3D </a:t>
            </a:r>
            <a:r>
              <a:rPr lang="ko-KR" altLang="en-US" sz="2000">
                <a:solidFill>
                  <a:srgbClr val="000000"/>
                </a:solidFill>
              </a:rPr>
              <a:t>좌표공간에서의 랜드마크를 추출할 수 있지만 트레이너나 전문가가 분석하는데 있어 유용한 지표는 아니라는 결론</a:t>
            </a:r>
            <a:r>
              <a:rPr lang="en-US" altLang="ko-KR" sz="20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8" name="그림 7" descr="안경, 스크린샷, 인간의 얼굴, 사각형이(가) 표시된 사진&#10;&#10;자동 생성된 설명">
            <a:extLst>
              <a:ext uri="{FF2B5EF4-FFF2-40B4-BE49-F238E27FC236}">
                <a16:creationId xmlns:a16="http://schemas.microsoft.com/office/drawing/2014/main" id="{F329D77D-0D9D-69D7-2C48-04BAC81A8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92" y="5778852"/>
            <a:ext cx="3213086" cy="2871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9B0E15-94FE-4CE8-7556-3C27A80982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298" y="6097939"/>
            <a:ext cx="3437773" cy="3089243"/>
          </a:xfrm>
          <a:prstGeom prst="rect">
            <a:avLst/>
          </a:prstGeom>
        </p:spPr>
      </p:pic>
      <p:pic>
        <p:nvPicPr>
          <p:cNvPr id="7" name="그림 6" descr="사각형, 직사각형, 스크린샷, 예술이(가) 표시된 사진&#10;&#10;자동 생성된 설명">
            <a:extLst>
              <a:ext uri="{FF2B5EF4-FFF2-40B4-BE49-F238E27FC236}">
                <a16:creationId xmlns:a16="http://schemas.microsoft.com/office/drawing/2014/main" id="{23EDB705-6233-E621-E0D7-ABB1EA41D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602" y="5620162"/>
            <a:ext cx="3733828" cy="2983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EA21D-00BE-22AF-DBD2-70AF0D429AFD}"/>
              </a:ext>
            </a:extLst>
          </p:cNvPr>
          <p:cNvSpPr txBox="1"/>
          <p:nvPr/>
        </p:nvSpPr>
        <p:spPr>
          <a:xfrm>
            <a:off x="8851392" y="9244584"/>
            <a:ext cx="742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스테레오 비전을 위한 스테레오 캘리브레이션 과정 캡쳐</a:t>
            </a:r>
          </a:p>
        </p:txBody>
      </p:sp>
      <p:pic>
        <p:nvPicPr>
          <p:cNvPr id="1026" name="Picture 2" descr="BlazePose live demo">
            <a:extLst>
              <a:ext uri="{FF2B5EF4-FFF2-40B4-BE49-F238E27FC236}">
                <a16:creationId xmlns:a16="http://schemas.microsoft.com/office/drawing/2014/main" id="{9440D204-986E-200A-842A-D5B6DB53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392" y="3023157"/>
            <a:ext cx="3610171" cy="203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36B79-C84A-0842-08FE-851F642D28F8}"/>
              </a:ext>
            </a:extLst>
          </p:cNvPr>
          <p:cNvSpPr txBox="1"/>
          <p:nvPr/>
        </p:nvSpPr>
        <p:spPr>
          <a:xfrm>
            <a:off x="12563856" y="4666592"/>
            <a:ext cx="49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Mediapipe</a:t>
            </a:r>
            <a:r>
              <a:rPr lang="en-US" altLang="ko-KR"/>
              <a:t> 3d pose estimation example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854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7000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886" y="3173729"/>
            <a:ext cx="7668533" cy="3939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05</a:t>
            </a:r>
            <a:endParaRPr lang="en-US" sz="25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644A-1C19-7C6B-FEC0-80110DF26DFE}"/>
              </a:ext>
            </a:extLst>
          </p:cNvPr>
          <p:cNvSpPr txBox="1"/>
          <p:nvPr/>
        </p:nvSpPr>
        <p:spPr>
          <a:xfrm>
            <a:off x="7467600" y="4481779"/>
            <a:ext cx="10033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개인 기여 부분</a:t>
            </a:r>
          </a:p>
        </p:txBody>
      </p:sp>
      <p:pic>
        <p:nvPicPr>
          <p:cNvPr id="6" name="그림 5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DB23EB33-4A47-85FD-1AFC-E1C842FB6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2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3378"/>
            <a:ext cx="18288000" cy="10310378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EB0CEA-25E6-4B0E-FCCD-1EE113EFD704}"/>
              </a:ext>
            </a:extLst>
          </p:cNvPr>
          <p:cNvSpPr txBox="1"/>
          <p:nvPr/>
        </p:nvSpPr>
        <p:spPr>
          <a:xfrm>
            <a:off x="493776" y="1232738"/>
            <a:ext cx="725201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전체 기획 및 진행 총괄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SW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 설치 및 </a:t>
            </a:r>
            <a:r>
              <a:rPr lang="ko-KR" altLang="en-US" sz="28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라즈베리파이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유지 보수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카메라 연결 및 테스트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카메라 캘리브레이션 작업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자세 측정 알고리즘 작성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트레이너 인터뷰 진행 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Weekly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Diary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 작성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발판 외관 제작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94F9-5F82-A5B7-BD22-50304F49A225}"/>
              </a:ext>
            </a:extLst>
          </p:cNvPr>
          <p:cNvSpPr txBox="1"/>
          <p:nvPr/>
        </p:nvSpPr>
        <p:spPr>
          <a:xfrm>
            <a:off x="493776" y="692326"/>
            <a:ext cx="68231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>
                <a:solidFill>
                  <a:schemeClr val="bg1"/>
                </a:solidFill>
              </a:rPr>
              <a:t>서정인 </a:t>
            </a:r>
            <a:r>
              <a:rPr lang="en-US" altLang="ko-KR" sz="5000" b="1">
                <a:solidFill>
                  <a:schemeClr val="bg1"/>
                </a:solidFill>
              </a:rPr>
              <a:t>[</a:t>
            </a:r>
            <a:r>
              <a:rPr lang="ko-KR" altLang="en-US" sz="5000" b="1">
                <a:solidFill>
                  <a:schemeClr val="bg1"/>
                </a:solidFill>
              </a:rPr>
              <a:t>팀장</a:t>
            </a:r>
            <a:r>
              <a:rPr lang="en-US" altLang="ko-KR" sz="5000" b="1">
                <a:solidFill>
                  <a:schemeClr val="bg1"/>
                </a:solidFill>
              </a:rPr>
              <a:t>]</a:t>
            </a:r>
            <a:endParaRPr lang="ko-KR" altLang="en-US" sz="50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DED27-6EAC-37F8-4909-9B3924C9E100}"/>
              </a:ext>
            </a:extLst>
          </p:cNvPr>
          <p:cNvSpPr txBox="1"/>
          <p:nvPr/>
        </p:nvSpPr>
        <p:spPr>
          <a:xfrm>
            <a:off x="10331595" y="692326"/>
            <a:ext cx="38603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 err="1">
                <a:solidFill>
                  <a:schemeClr val="bg1"/>
                </a:solidFill>
              </a:rPr>
              <a:t>권오찬</a:t>
            </a:r>
            <a:endParaRPr lang="ko-KR" altLang="en-US" sz="50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F82CC-84F4-2C80-0A01-6A61BB87FEB4}"/>
              </a:ext>
            </a:extLst>
          </p:cNvPr>
          <p:cNvSpPr txBox="1"/>
          <p:nvPr/>
        </p:nvSpPr>
        <p:spPr>
          <a:xfrm>
            <a:off x="10331595" y="1232738"/>
            <a:ext cx="72520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자세 측정 알고리즘 작성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영상 프레임 보정 작업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디자인 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30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웹개발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로드셀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 회로 유지 보수 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발판 외관 설계 및 제작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트레이너 섭외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8BC2E-E06A-4835-8B61-206241987D55}"/>
              </a:ext>
            </a:extLst>
          </p:cNvPr>
          <p:cNvSpPr txBox="1"/>
          <p:nvPr/>
        </p:nvSpPr>
        <p:spPr>
          <a:xfrm>
            <a:off x="10331595" y="6161226"/>
            <a:ext cx="7462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압력 감지 알고리즘 작성</a:t>
            </a:r>
            <a:endParaRPr lang="en-US" altLang="ko-K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통신 작업</a:t>
            </a:r>
            <a:endParaRPr lang="en-US" altLang="ko-K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디자인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웹개발</a:t>
            </a:r>
            <a:endParaRPr lang="en-US" altLang="ko-K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발판 외관 제작</a:t>
            </a:r>
            <a:endParaRPr lang="en-US" altLang="ko-K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Weekly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Diary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및 발표 자료 총괄</a:t>
            </a:r>
            <a:endParaRPr lang="en-US" altLang="ko-K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A6A01A-1EDA-515B-BC7C-2C9D16A4B29D}"/>
              </a:ext>
            </a:extLst>
          </p:cNvPr>
          <p:cNvSpPr txBox="1"/>
          <p:nvPr/>
        </p:nvSpPr>
        <p:spPr>
          <a:xfrm>
            <a:off x="10331595" y="5620814"/>
            <a:ext cx="38603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>
                <a:solidFill>
                  <a:schemeClr val="bg1"/>
                </a:solidFill>
              </a:rPr>
              <a:t>박성빈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79F44-875F-F98C-BF09-8D72CB72F90B}"/>
              </a:ext>
            </a:extLst>
          </p:cNvPr>
          <p:cNvSpPr txBox="1"/>
          <p:nvPr/>
        </p:nvSpPr>
        <p:spPr>
          <a:xfrm>
            <a:off x="493776" y="5620814"/>
            <a:ext cx="38603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 err="1">
                <a:solidFill>
                  <a:schemeClr val="bg1"/>
                </a:solidFill>
              </a:rPr>
              <a:t>류제현</a:t>
            </a:r>
            <a:endParaRPr lang="ko-KR" altLang="en-US" sz="50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A6018-2582-465B-2AB7-73850857BFC9}"/>
              </a:ext>
            </a:extLst>
          </p:cNvPr>
          <p:cNvSpPr txBox="1"/>
          <p:nvPr/>
        </p:nvSpPr>
        <p:spPr>
          <a:xfrm>
            <a:off x="493776" y="6161226"/>
            <a:ext cx="78551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카메라 외관 디바이스 설계 및 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3D 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모델링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카메라 연결 및 테스트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발판 외관 설계 및 제작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자세 측정 알고리즘 작성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실사용 테스트 계획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 부품 운반 및 관리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AI Hub 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데이터셋 분석</a:t>
            </a:r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0EF12B28-10E5-BB37-7DE5-5D5D4A32E2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9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D6A9EE-2C27-C0A2-3B91-F038F990477B}"/>
              </a:ext>
            </a:extLst>
          </p:cNvPr>
          <p:cNvSpPr txBox="1"/>
          <p:nvPr/>
        </p:nvSpPr>
        <p:spPr>
          <a:xfrm>
            <a:off x="13474700" y="8311667"/>
            <a:ext cx="363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>
                <a:solidFill>
                  <a:schemeClr val="bg1"/>
                </a:solidFill>
              </a:rPr>
              <a:t>팀 </a:t>
            </a:r>
            <a:r>
              <a:rPr lang="ko-KR" altLang="en-US" sz="6000" b="1" err="1">
                <a:solidFill>
                  <a:schemeClr val="bg1"/>
                </a:solidFill>
              </a:rPr>
              <a:t>푸바오</a:t>
            </a:r>
            <a:endParaRPr lang="ko-KR" altLang="en-US" sz="6000" b="1">
              <a:solidFill>
                <a:schemeClr val="bg1"/>
              </a:solidFill>
            </a:endParaRPr>
          </a:p>
        </p:txBody>
      </p:sp>
      <p:pic>
        <p:nvPicPr>
          <p:cNvPr id="3" name="그림 2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8E6D6E04-C663-C4E7-4E75-4FC10C518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485395-D24D-F5B4-328A-040CC87EDBE1}"/>
              </a:ext>
            </a:extLst>
          </p:cNvPr>
          <p:cNvSpPr txBox="1"/>
          <p:nvPr/>
        </p:nvSpPr>
        <p:spPr>
          <a:xfrm>
            <a:off x="9867900" y="3558450"/>
            <a:ext cx="42799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0" b="1">
                <a:solidFill>
                  <a:schemeClr val="bg1"/>
                </a:solidFill>
              </a:rPr>
              <a:t>THANK</a:t>
            </a:r>
          </a:p>
          <a:p>
            <a:pPr algn="r"/>
            <a:r>
              <a:rPr lang="en-US" altLang="ko-KR" sz="10000" b="1">
                <a:solidFill>
                  <a:schemeClr val="bg1"/>
                </a:solidFill>
              </a:rPr>
              <a:t>YOU,</a:t>
            </a:r>
            <a:endParaRPr lang="ko-KR" altLang="en-US" sz="10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1900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D4CF1-C8B3-7646-876B-5F2ABA7C5FAF}"/>
              </a:ext>
            </a:extLst>
          </p:cNvPr>
          <p:cNvSpPr txBox="1"/>
          <p:nvPr/>
        </p:nvSpPr>
        <p:spPr>
          <a:xfrm>
            <a:off x="7140587" y="4481780"/>
            <a:ext cx="1059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>
                <a:solidFill>
                  <a:schemeClr val="tx1">
                    <a:lumMod val="65000"/>
                    <a:lumOff val="35000"/>
                  </a:schemeClr>
                </a:solidFill>
              </a:rPr>
              <a:t>작품 개요 및 개발 동기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8470398-7657-1E8C-704A-591B59087105}"/>
              </a:ext>
            </a:extLst>
          </p:cNvPr>
          <p:cNvSpPr txBox="1"/>
          <p:nvPr/>
        </p:nvSpPr>
        <p:spPr>
          <a:xfrm>
            <a:off x="-678317" y="3173729"/>
            <a:ext cx="7668533" cy="3939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sz="25000"/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1B374E74-040E-3478-6290-02C4A2517E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DFC598D-D826-76A2-CDBE-8E22C578D7EB}"/>
              </a:ext>
            </a:extLst>
          </p:cNvPr>
          <p:cNvSpPr txBox="1"/>
          <p:nvPr/>
        </p:nvSpPr>
        <p:spPr>
          <a:xfrm>
            <a:off x="560729" y="639980"/>
            <a:ext cx="12039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b="1">
                <a:solidFill>
                  <a:schemeClr val="tx1">
                    <a:lumMod val="65000"/>
                    <a:lumOff val="35000"/>
                  </a:schemeClr>
                </a:solidFill>
              </a:rPr>
              <a:t>작품 개요 및 개발 동기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EB9E7A-EA12-9F0E-5968-62397C48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47" y="2156926"/>
            <a:ext cx="6610503" cy="3205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14F35F-7963-608B-91C1-DB56452E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125" y="2128028"/>
            <a:ext cx="6116580" cy="3232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22CE0-6AA9-3B81-2BAD-45205D1ADBE9}"/>
              </a:ext>
            </a:extLst>
          </p:cNvPr>
          <p:cNvSpPr txBox="1"/>
          <p:nvPr/>
        </p:nvSpPr>
        <p:spPr>
          <a:xfrm>
            <a:off x="5119576" y="5813129"/>
            <a:ext cx="975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생활체육 참여율 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54.8 % -&gt; 2023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62.4%</a:t>
            </a:r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9DF5C-3781-9DFE-1956-3E764EC7D75F}"/>
              </a:ext>
            </a:extLst>
          </p:cNvPr>
          <p:cNvSpPr txBox="1"/>
          <p:nvPr/>
        </p:nvSpPr>
        <p:spPr>
          <a:xfrm>
            <a:off x="9677400" y="536021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출처 </a:t>
            </a:r>
            <a:r>
              <a:rPr lang="en-US" altLang="ko-KR"/>
              <a:t>: </a:t>
            </a:r>
            <a:r>
              <a:rPr lang="ko-KR" altLang="en-US"/>
              <a:t>문화체육관광부</a:t>
            </a:r>
            <a:r>
              <a:rPr lang="en-US" altLang="ko-KR"/>
              <a:t>, </a:t>
            </a:r>
            <a:r>
              <a:rPr lang="ko-KR" altLang="en-US"/>
              <a:t>「국민생활체육조사」</a:t>
            </a:r>
          </a:p>
        </p:txBody>
      </p:sp>
      <p:cxnSp>
        <p:nvCxnSpPr>
          <p:cNvPr id="2" name="직선 연결선 12">
            <a:extLst>
              <a:ext uri="{FF2B5EF4-FFF2-40B4-BE49-F238E27FC236}">
                <a16:creationId xmlns:a16="http://schemas.microsoft.com/office/drawing/2014/main" id="{E007F46F-E81D-C91F-E621-5B55AD53A1D0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38514A6-2ABA-5E7E-B53C-8D49A0DC0299}"/>
              </a:ext>
            </a:extLst>
          </p:cNvPr>
          <p:cNvCxnSpPr>
            <a:cxnSpLocks/>
          </p:cNvCxnSpPr>
          <p:nvPr/>
        </p:nvCxnSpPr>
        <p:spPr>
          <a:xfrm flipV="1">
            <a:off x="3504910" y="7392111"/>
            <a:ext cx="2014182" cy="4174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CC89687-0365-6778-503E-AE53070929E7}"/>
              </a:ext>
            </a:extLst>
          </p:cNvPr>
          <p:cNvCxnSpPr>
            <a:cxnSpLocks/>
          </p:cNvCxnSpPr>
          <p:nvPr/>
        </p:nvCxnSpPr>
        <p:spPr>
          <a:xfrm>
            <a:off x="3501366" y="7809604"/>
            <a:ext cx="2014182" cy="4308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480F0DC-81EE-D950-ACE1-88768E198586}"/>
              </a:ext>
            </a:extLst>
          </p:cNvPr>
          <p:cNvSpPr txBox="1"/>
          <p:nvPr/>
        </p:nvSpPr>
        <p:spPr>
          <a:xfrm>
            <a:off x="5778500" y="7947709"/>
            <a:ext cx="709723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프리 웨이트 트레이닝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: 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난이도    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, 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부상 위험</a:t>
            </a:r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0F3FA3-036F-FEBA-97D9-41837C99DC37}"/>
              </a:ext>
            </a:extLst>
          </p:cNvPr>
          <p:cNvSpPr txBox="1"/>
          <p:nvPr/>
        </p:nvSpPr>
        <p:spPr>
          <a:xfrm>
            <a:off x="5778500" y="7150861"/>
            <a:ext cx="7097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머신 웨이트 트레이닝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난이도    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부상 위험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7DE9235-25D8-6061-82BE-72F8CD2CDA1E}"/>
              </a:ext>
            </a:extLst>
          </p:cNvPr>
          <p:cNvSpPr/>
          <p:nvPr/>
        </p:nvSpPr>
        <p:spPr>
          <a:xfrm rot="10800000">
            <a:off x="12587630" y="8000029"/>
            <a:ext cx="148988" cy="35980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763D94C2-BA13-E0DE-6F32-0AE22AFA2CDB}"/>
              </a:ext>
            </a:extLst>
          </p:cNvPr>
          <p:cNvSpPr/>
          <p:nvPr/>
        </p:nvSpPr>
        <p:spPr>
          <a:xfrm>
            <a:off x="10530230" y="7191973"/>
            <a:ext cx="152400" cy="3728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8E155368-4073-2CC6-EC70-F21BA2D9B5FA}"/>
              </a:ext>
            </a:extLst>
          </p:cNvPr>
          <p:cNvSpPr/>
          <p:nvPr/>
        </p:nvSpPr>
        <p:spPr>
          <a:xfrm>
            <a:off x="12587630" y="7205695"/>
            <a:ext cx="152400" cy="3728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FB3ABB8F-E832-C20C-358C-961078AE93BC}"/>
              </a:ext>
            </a:extLst>
          </p:cNvPr>
          <p:cNvSpPr/>
          <p:nvPr/>
        </p:nvSpPr>
        <p:spPr>
          <a:xfrm rot="10800000">
            <a:off x="10533642" y="8000029"/>
            <a:ext cx="148988" cy="35980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20E40E03-ECEA-429E-A679-337BD66FFE12}"/>
              </a:ext>
            </a:extLst>
          </p:cNvPr>
          <p:cNvSpPr/>
          <p:nvPr/>
        </p:nvSpPr>
        <p:spPr>
          <a:xfrm rot="16200000">
            <a:off x="959007" y="8426237"/>
            <a:ext cx="835640" cy="138205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DF1A68-4B26-19B5-7D05-42CD27E4F490}"/>
              </a:ext>
            </a:extLst>
          </p:cNvPr>
          <p:cNvSpPr txBox="1"/>
          <p:nvPr/>
        </p:nvSpPr>
        <p:spPr>
          <a:xfrm>
            <a:off x="2209799" y="8865366"/>
            <a:ext cx="155731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프리 웨이트 할 때 정확한 자세와 운동 방법을 위한 수치 기반의 관리가 있으면 좋겠다고 판단</a:t>
            </a:r>
          </a:p>
        </p:txBody>
      </p:sp>
      <p:pic>
        <p:nvPicPr>
          <p:cNvPr id="9" name="그림 8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8E55C7C3-AA09-3292-5065-CE18934DE3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9D7C473-9C5D-AD6E-434C-93D680B1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1900" cy="10287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6ABC1B-E551-9B13-36E0-831428A5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80" y="849793"/>
            <a:ext cx="5331537" cy="87468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E27526-FBC1-AB0C-3A08-F9685B63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117" y="7568402"/>
            <a:ext cx="3562561" cy="15527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9FFB16-D4BC-A8AC-7C12-AB92CFC59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762" y="1037339"/>
            <a:ext cx="3189269" cy="16766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6C6D8A-5F9E-7A4E-8963-2DC594EE4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0" y="2901519"/>
            <a:ext cx="5331537" cy="4960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D705CA-6920-7EC9-2895-32D2CF598C70}"/>
              </a:ext>
            </a:extLst>
          </p:cNvPr>
          <p:cNvSpPr txBox="1"/>
          <p:nvPr/>
        </p:nvSpPr>
        <p:spPr>
          <a:xfrm>
            <a:off x="6943729" y="2364655"/>
            <a:ext cx="617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/>
              <a:t>기존의 비싼 카메라 위주의 스마트 헬스 머신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F404BF3-E110-125D-560D-94070F21E5EE}"/>
              </a:ext>
            </a:extLst>
          </p:cNvPr>
          <p:cNvSpPr/>
          <p:nvPr/>
        </p:nvSpPr>
        <p:spPr>
          <a:xfrm>
            <a:off x="9372600" y="4203174"/>
            <a:ext cx="1314459" cy="18806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009C8-9E31-44BE-55A2-2F5C045D411D}"/>
              </a:ext>
            </a:extLst>
          </p:cNvPr>
          <p:cNvSpPr txBox="1"/>
          <p:nvPr/>
        </p:nvSpPr>
        <p:spPr>
          <a:xfrm>
            <a:off x="7091056" y="6598906"/>
            <a:ext cx="58775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압력 센서를 추가하여 육안으로 확인하기 어려운 부분에 대한 수치 기반의 관리</a:t>
            </a:r>
          </a:p>
        </p:txBody>
      </p:sp>
      <p:pic>
        <p:nvPicPr>
          <p:cNvPr id="8" name="그림 7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2CB0E64E-6C0A-7809-1735-76F1A6741C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7000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886" y="3296713"/>
            <a:ext cx="7668533" cy="3939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sz="25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644A-1C19-7C6B-FEC0-80110DF26DFE}"/>
              </a:ext>
            </a:extLst>
          </p:cNvPr>
          <p:cNvSpPr txBox="1"/>
          <p:nvPr/>
        </p:nvSpPr>
        <p:spPr>
          <a:xfrm>
            <a:off x="7467600" y="4604763"/>
            <a:ext cx="10033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b="1">
                <a:solidFill>
                  <a:schemeClr val="tx1">
                    <a:lumMod val="65000"/>
                    <a:lumOff val="35000"/>
                  </a:schemeClr>
                </a:solidFill>
              </a:rPr>
              <a:t>핵심 기술</a:t>
            </a:r>
          </a:p>
        </p:txBody>
      </p:sp>
      <p:pic>
        <p:nvPicPr>
          <p:cNvPr id="7" name="그림 6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8AEFDE09-5EAA-5C55-EDF3-A3DE1782E6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9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48C6B-C974-ECEA-B907-23EBE7EDE67B}"/>
              </a:ext>
            </a:extLst>
          </p:cNvPr>
          <p:cNvSpPr txBox="1"/>
          <p:nvPr/>
        </p:nvSpPr>
        <p:spPr>
          <a:xfrm>
            <a:off x="685800" y="1521624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>
                <a:solidFill>
                  <a:schemeClr val="tx1">
                    <a:lumMod val="65000"/>
                    <a:lumOff val="35000"/>
                  </a:schemeClr>
                </a:solidFill>
              </a:rPr>
              <a:t>압력</a:t>
            </a:r>
            <a:r>
              <a:rPr lang="en-US" altLang="ko-KR" sz="90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0" b="1">
                <a:solidFill>
                  <a:schemeClr val="tx1">
                    <a:lumMod val="65000"/>
                    <a:lumOff val="35000"/>
                  </a:schemeClr>
                </a:solidFill>
              </a:rPr>
              <a:t>감지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BA3C82-9B42-9479-C5C5-38225CFC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504895"/>
            <a:ext cx="4553585" cy="34390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CFF9F1-0897-F5C1-1C61-5CD62EE61D77}"/>
              </a:ext>
            </a:extLst>
          </p:cNvPr>
          <p:cNvSpPr txBox="1"/>
          <p:nvPr/>
        </p:nvSpPr>
        <p:spPr>
          <a:xfrm>
            <a:off x="9361714" y="152265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rPr>
              <a:t>측정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A02CB-1F92-1871-D9B9-0025F1650BCE}"/>
              </a:ext>
            </a:extLst>
          </p:cNvPr>
          <p:cNvSpPr txBox="1"/>
          <p:nvPr/>
        </p:nvSpPr>
        <p:spPr>
          <a:xfrm>
            <a:off x="9361714" y="2284693"/>
            <a:ext cx="610408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/>
              <a:t>1. </a:t>
            </a:r>
            <a:r>
              <a:rPr lang="ko-KR" altLang="en-US" sz="2500"/>
              <a:t>한쪽 발에서의 전족의 압력 비율 </a:t>
            </a:r>
            <a:endParaRPr lang="en-US" altLang="ko-KR" sz="2500"/>
          </a:p>
          <a:p>
            <a:r>
              <a:rPr lang="en-US" altLang="ko-KR" sz="2500"/>
              <a:t>2. </a:t>
            </a:r>
            <a:r>
              <a:rPr lang="ko-KR" altLang="en-US" sz="2500"/>
              <a:t>한쪽 발에서의 </a:t>
            </a:r>
            <a:r>
              <a:rPr lang="ko-KR" altLang="en-US" sz="2500" err="1"/>
              <a:t>후족의</a:t>
            </a:r>
            <a:r>
              <a:rPr lang="ko-KR" altLang="en-US" sz="2500"/>
              <a:t> 압력 비율 </a:t>
            </a:r>
            <a:endParaRPr lang="en-US" altLang="ko-KR" sz="2500"/>
          </a:p>
          <a:p>
            <a:r>
              <a:rPr lang="en-US" altLang="ko-KR" sz="2500"/>
              <a:t>3. </a:t>
            </a:r>
            <a:r>
              <a:rPr lang="ko-KR" altLang="en-US" sz="2500" err="1"/>
              <a:t>양발</a:t>
            </a:r>
            <a:r>
              <a:rPr lang="en-US" altLang="ko-KR" sz="2500"/>
              <a:t>(</a:t>
            </a:r>
            <a:r>
              <a:rPr lang="ko-KR" altLang="en-US" sz="2500"/>
              <a:t>왼발과 오른발</a:t>
            </a:r>
            <a:r>
              <a:rPr lang="en-US" altLang="ko-KR" sz="2500"/>
              <a:t>)</a:t>
            </a:r>
            <a:r>
              <a:rPr lang="ko-KR" altLang="en-US" sz="2500"/>
              <a:t>의 압력 비율 비교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50F656-66B6-1DA9-CDA1-E42C71B56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2" b="3448"/>
          <a:stretch/>
        </p:blipFill>
        <p:spPr>
          <a:xfrm>
            <a:off x="9361714" y="4762500"/>
            <a:ext cx="7754477" cy="472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B4C5A8-B2C7-4ABA-EEC2-3119DCFE6A97}"/>
              </a:ext>
            </a:extLst>
          </p:cNvPr>
          <p:cNvSpPr txBox="1"/>
          <p:nvPr/>
        </p:nvSpPr>
        <p:spPr>
          <a:xfrm>
            <a:off x="9361714" y="3962178"/>
            <a:ext cx="10331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rPr>
              <a:t>발판 내부</a:t>
            </a:r>
          </a:p>
        </p:txBody>
      </p:sp>
      <p:pic>
        <p:nvPicPr>
          <p:cNvPr id="5" name="그림 4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2D19DFF4-7F5A-74E5-CBDC-B0D396B29A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ACFF9F1-0897-F5C1-1C61-5CD62EE61D77}"/>
              </a:ext>
            </a:extLst>
          </p:cNvPr>
          <p:cNvSpPr txBox="1"/>
          <p:nvPr/>
        </p:nvSpPr>
        <p:spPr>
          <a:xfrm>
            <a:off x="9372600" y="4076700"/>
            <a:ext cx="9372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MEDIAPIPE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이용한 자세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3CFB6-1F4C-6438-A8C0-128A2370A919}"/>
              </a:ext>
            </a:extLst>
          </p:cNvPr>
          <p:cNvSpPr txBox="1"/>
          <p:nvPr/>
        </p:nvSpPr>
        <p:spPr>
          <a:xfrm>
            <a:off x="743057" y="3618564"/>
            <a:ext cx="823548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openCV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를 통한 영상처리 후 미디어파이프의 랜드마크를 이용하여 자세를 분석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압력 측정 데이터와 자세 측정 데이터를 통해 사용자에게 주요 관절의 랜드마크 </a:t>
            </a:r>
            <a:r>
              <a:rPr lang="ko-KR" altLang="en-US" sz="30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좌표값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압력 분산 측정값을 이용한 대칭 여부 데이터를 제공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b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자세를 촬영한 이미지에 기준선을 삽입하여 육안으로 알아보기 쉽게 표시해주고 데이터를 통해 수치의 오차를 정량적으로 분석할 수 있는 기능 제공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ko-KR" altLang="en-US" sz="3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469B0-66AB-D32D-4A12-23F53C07F9E9}"/>
              </a:ext>
            </a:extLst>
          </p:cNvPr>
          <p:cNvSpPr txBox="1"/>
          <p:nvPr/>
        </p:nvSpPr>
        <p:spPr>
          <a:xfrm>
            <a:off x="685800" y="1521624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>
                <a:solidFill>
                  <a:schemeClr val="tx1">
                    <a:lumMod val="65000"/>
                    <a:lumOff val="35000"/>
                  </a:schemeClr>
                </a:solidFill>
              </a:rPr>
              <a:t>자세 측정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1D7E4B-F595-E8E6-EEC8-57F9B159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464" y="4610100"/>
            <a:ext cx="5617197" cy="3962400"/>
          </a:xfrm>
          <a:prstGeom prst="rect">
            <a:avLst/>
          </a:prstGeom>
        </p:spPr>
      </p:pic>
      <p:pic>
        <p:nvPicPr>
          <p:cNvPr id="3" name="그림 2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E08FDD65-6709-C34E-D69D-370F14BAFF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14300"/>
            <a:ext cx="1790584" cy="14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0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7000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886" y="3173728"/>
            <a:ext cx="7668533" cy="3939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25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644A-1C19-7C6B-FEC0-80110DF26DFE}"/>
              </a:ext>
            </a:extLst>
          </p:cNvPr>
          <p:cNvSpPr txBox="1"/>
          <p:nvPr/>
        </p:nvSpPr>
        <p:spPr>
          <a:xfrm>
            <a:off x="7006140" y="4481778"/>
            <a:ext cx="103107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b="1">
                <a:solidFill>
                  <a:schemeClr val="tx1">
                    <a:lumMod val="65000"/>
                    <a:lumOff val="35000"/>
                  </a:schemeClr>
                </a:solidFill>
              </a:rPr>
              <a:t>주요 기능 및 작동 과정</a:t>
            </a:r>
          </a:p>
        </p:txBody>
      </p:sp>
      <p:pic>
        <p:nvPicPr>
          <p:cNvPr id="7" name="그림 6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0EF94FAB-96C9-E81E-158E-1A24F79E9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559" y="127000"/>
            <a:ext cx="1790584" cy="14709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F761729AC6014BA7950E3B7C7BAFD9" ma:contentTypeVersion="4" ma:contentTypeDescription="새 문서를 만듭니다." ma:contentTypeScope="" ma:versionID="06731fe1e0f41e8340d7a2a940443305">
  <xsd:schema xmlns:xsd="http://www.w3.org/2001/XMLSchema" xmlns:xs="http://www.w3.org/2001/XMLSchema" xmlns:p="http://schemas.microsoft.com/office/2006/metadata/properties" xmlns:ns2="178a251e-d20a-4538-8451-09abd48500b6" targetNamespace="http://schemas.microsoft.com/office/2006/metadata/properties" ma:root="true" ma:fieldsID="d36c62214b3c2c9abba25c30e63fedcc" ns2:_="">
    <xsd:import namespace="178a251e-d20a-4538-8451-09abd48500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a251e-d20a-4538-8451-09abd48500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8E9652-D2FC-429A-916B-28091CDE32BB}">
  <ds:schemaRefs>
    <ds:schemaRef ds:uri="178a251e-d20a-4538-8451-09abd48500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0915B0D-A214-47BF-985A-4FB885FF98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96DB7A-5AE8-4C5E-9629-2052BCDD7FCF}">
  <ds:schemaRefs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78a251e-d20a-4538-8451-09abd48500b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[푸바오] - 최종발표 (1)</Template>
  <TotalTime>3</TotalTime>
  <Words>1251</Words>
  <Application>Microsoft Office PowerPoint</Application>
  <PresentationFormat>사용자 지정</PresentationFormat>
  <Paragraphs>228</Paragraphs>
  <Slides>26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Noto Sans CJK KR 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박성빈/임베디드시스템공학과</dc:creator>
  <cp:lastModifiedBy>박성빈/임베디드시스템공학과</cp:lastModifiedBy>
  <cp:revision>4</cp:revision>
  <dcterms:created xsi:type="dcterms:W3CDTF">2024-06-14T06:09:43Z</dcterms:created>
  <dcterms:modified xsi:type="dcterms:W3CDTF">2024-06-14T06:17:38Z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0x010100FDF761729AC6014BA7950E3B7C7BAFD9</vt:lpwstr>
  </property>
</Properties>
</file>